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65" r:id="rId9"/>
    <p:sldId id="264" r:id="rId10"/>
    <p:sldId id="289" r:id="rId11"/>
    <p:sldId id="310" r:id="rId12"/>
    <p:sldId id="266" r:id="rId13"/>
    <p:sldId id="271" r:id="rId14"/>
    <p:sldId id="267" r:id="rId15"/>
    <p:sldId id="268" r:id="rId16"/>
    <p:sldId id="269" r:id="rId17"/>
    <p:sldId id="270" r:id="rId18"/>
    <p:sldId id="276" r:id="rId19"/>
    <p:sldId id="275" r:id="rId20"/>
    <p:sldId id="286" r:id="rId21"/>
    <p:sldId id="274" r:id="rId22"/>
    <p:sldId id="273" r:id="rId23"/>
    <p:sldId id="272" r:id="rId24"/>
    <p:sldId id="277" r:id="rId25"/>
    <p:sldId id="282" r:id="rId26"/>
    <p:sldId id="278" r:id="rId27"/>
    <p:sldId id="280" r:id="rId28"/>
    <p:sldId id="281" r:id="rId29"/>
    <p:sldId id="279" r:id="rId30"/>
    <p:sldId id="256" r:id="rId31"/>
    <p:sldId id="287" r:id="rId32"/>
    <p:sldId id="288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</p:sldIdLst>
  <p:sldSz cx="9144000" cy="6858000" type="screen4x3"/>
  <p:notesSz cx="6669088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essor" initials="P" lastIdx="1" clrIdx="0">
    <p:extLst>
      <p:ext uri="{19B8F6BF-5375-455C-9EA6-DF929625EA0E}">
        <p15:presenceInfo xmlns:p15="http://schemas.microsoft.com/office/powerpoint/2012/main" userId="Profess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E48F"/>
    <a:srgbClr val="DE772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0177" autoAdjust="0"/>
    <p:restoredTop sz="90929"/>
  </p:normalViewPr>
  <p:slideViewPr>
    <p:cSldViewPr snapToGrid="0">
      <p:cViewPr>
        <p:scale>
          <a:sx n="75" d="100"/>
          <a:sy n="75" d="100"/>
        </p:scale>
        <p:origin x="2448" y="990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9.xml"/><Relationship Id="rId1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7T21:11:48.225" idx="1">
    <p:pos x="10" y="10"/>
    <p:text>1943: Warren McCulloch e Walter Pitts criam um modelo computacional para redes neurais baseadas em matemática e algoritmos denominados lógica de limiar.
1958: Frank Rosenblatt cria o Perceptron, um algoritmo para o reconhecimento de padrões baseado em uma rede neural computacional de duas camadas usando simples adição e subtração. Ele também propôs camadas adicionais com notações matemáticas, mas isso não seria realizado até 1975.
1980: Kunihiko Fukushima propõe a Neoconitron, uma rede neural de hierarquia, multicamada, que foi utilizada para o reconhecimento de caligrafia e outros problemas de reconhecimento de padrões.
1989: os cientistas conseguiram criar algoritmos que usavam redes neurais profundas, mas os tempos de treinamento para os sistemas foram medidos em dias, tornando-os impraticáveis ​​para o uso no mundo real.
1992: Juyang Weng publica o Cresceptron, um método para realizar o reconhecimento de objetos 3-D automaticamente a partir de cenas desordenadas.
Meados dos anos 2000: o termo “aprendizagem profunda” começa a ganhar popularidade após um artigo de Geoffrey Hinton e Ruslan Salakhutdinov mostrar como uma rede neural de várias camadas poderia ser pré-treinada uma camada por vez.
2009: acontece o NIPS Workshop sobre Aprendizagem Profunda para Reconhecimento de Voz e descobre-se que com um conjunto de dados suficientemente grande, as redes neurais não precisam de pré-treinamento e as taxas de erro caem significativamente.
2012: algoritmos de reconhecimento de padrões artificiais alcançam desempenho em nível humano em determinadas tarefas. E o algoritmo de aprendizagem profunda do Google é capaz de identificar gatos.
2014: o Google compra a Startup de Inteligência Artificial chamada DeepMind, do Reino Unido, por £ 400m
2015: Facebook coloca a tecnologia de aprendizado profundo – chamada DeepFace – em operação para marcar e identificar automaticamente usuários do Facebook em fotografias. Algoritmos executam tarefas superiores de reconhecimento facial usando redes profundas que levam em conta 120 milhões de parâmetros.
2016: o algoritmo do Google DeepMind, AlphaGo, mapeia a arte do complexo jogo de tabuleiro Go e vence o campeão mundial de Go, Lee Sedol, em um torneio altamente divulgado em Seul.
2017: adoção em massa do Deep Learning em diversas aplicações corporativas e mobile, além do avanço em pesquisas. Todos os eventos de tecnologia ligados a Data Science, IA e Big Data, apontam Deep Learning como a principal tecnologia para criação de sistemas inteligentes.</p:text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6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22B966C-27A9-471B-BE3C-28F7EFA44CE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54562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533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6324" name="Rectangle 4"/>
          <p:cNvSpPr>
            <a:spLocks noGrp="1" noRot="1" noChangeArrowheads="1" noTextEdit="1"/>
          </p:cNvSpPr>
          <p:nvPr>
            <p:ph type="sldImg" idx="2"/>
          </p:nvPr>
        </p:nvSpPr>
        <p:spPr bwMode="auto">
          <a:xfrm>
            <a:off x="863600" y="762000"/>
            <a:ext cx="4978400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724400"/>
            <a:ext cx="4876800" cy="4495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9448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2B9F00-F0AB-45BF-A350-2052981601E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262892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BB799A-BC13-49F4-869D-6F2C6A9C378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9447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4462D9-B3DD-4C0C-980B-0517DC3BB6D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5186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86CECC-0286-4474-9FA2-E69CF81E76C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830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51AFDC-5E14-46C9-8909-A4518A13521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2809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C1763-373D-42E4-B2E9-453BC907C39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2265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9B3E-B22E-44BE-82AD-FFB6A1BF34A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962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66E2F8-7A8C-4137-A2BA-5CB435977D1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1964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EBAB60-6C30-4515-A791-4FB0FF720B0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902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E4BFBA-01D0-4783-9925-80FB5CA8DBB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4015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45A272-8B79-4AB3-8D9F-F1168842463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9365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D9A80B-DBC9-498F-ACAD-20C7F92DC17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3676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116590D-1D03-41ED-AFEE-AB69BAD30BC0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DF561FE-05F2-43F4-A2CA-CD620FB53702}" type="slidenum">
              <a:rPr lang="pt-BR" altLang="pt-BR" sz="1400"/>
              <a:pPr eaLnBrk="1" hangingPunct="1"/>
              <a:t>1</a:t>
            </a:fld>
            <a:endParaRPr lang="pt-BR" altLang="pt-BR" sz="1400"/>
          </a:p>
        </p:txBody>
      </p:sp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1"/>
          <a:stretch/>
        </p:blipFill>
        <p:spPr bwMode="auto">
          <a:xfrm>
            <a:off x="0" y="3207"/>
            <a:ext cx="9144000" cy="68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203200" y="4267200"/>
            <a:ext cx="347979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Redes Neurais Artificiais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Número de Slide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1ACE951-AD5E-4A7C-A831-77FB80BE04B5}" type="slidenum">
              <a:rPr lang="pt-BR" altLang="pt-BR" sz="1400"/>
              <a:pPr algn="r" eaLnBrk="1" hangingPunct="1"/>
              <a:t>10</a:t>
            </a:fld>
            <a:endParaRPr lang="pt-BR" altLang="pt-BR" sz="1400"/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-212725" y="0"/>
            <a:ext cx="9356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>
                <a:solidFill>
                  <a:schemeClr val="tx2"/>
                </a:solidFill>
                <a:latin typeface="Comic Sans MS" panose="030F0702030302020204" pitchFamily="66" charset="0"/>
              </a:rPr>
              <a:t>Constituintes da célula neuronal</a:t>
            </a:r>
            <a:r>
              <a:rPr lang="pt-BR" altLang="pt-BR" sz="4400" b="1">
                <a:solidFill>
                  <a:schemeClr val="tx2"/>
                </a:solidFill>
              </a:rPr>
              <a:t> </a:t>
            </a:r>
            <a:endParaRPr lang="pt-BR" altLang="pt-BR" sz="4400">
              <a:solidFill>
                <a:schemeClr val="tx2"/>
              </a:solidFill>
            </a:endParaRPr>
          </a:p>
        </p:txBody>
      </p:sp>
      <p:pic>
        <p:nvPicPr>
          <p:cNvPr id="11268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0"/>
          <a:stretch/>
        </p:blipFill>
        <p:spPr bwMode="auto">
          <a:xfrm>
            <a:off x="920750" y="25400"/>
            <a:ext cx="7372350" cy="679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BFBA-01D0-4783-9925-80FB5CA8DBBC}" type="slidenum">
              <a:rPr lang="pt-BR" altLang="pt-BR" smtClean="0"/>
              <a:pPr/>
              <a:t>11</a:t>
            </a:fld>
            <a:endParaRPr lang="pt-BR" alt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253"/>
            <a:ext cx="9144000" cy="4295494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Histórico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0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D0E032-D136-43D5-85FA-7FD3E09BC1E3}" type="slidenum">
              <a:rPr lang="pt-BR" altLang="pt-BR" sz="1400"/>
              <a:pPr eaLnBrk="1" hangingPunct="1"/>
              <a:t>12</a:t>
            </a:fld>
            <a:endParaRPr lang="pt-BR" altLang="pt-BR" sz="140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0"/>
          <a:stretch/>
        </p:blipFill>
        <p:spPr bwMode="auto">
          <a:xfrm>
            <a:off x="673100" y="1460500"/>
            <a:ext cx="808990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Modelo Matemático do Neurônio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6D0FB0-6E6E-4DF5-BFAD-344F4EFB90D0}" type="slidenum">
              <a:rPr lang="pt-BR" altLang="pt-BR" sz="1400"/>
              <a:pPr eaLnBrk="1" hangingPunct="1"/>
              <a:t>13</a:t>
            </a:fld>
            <a:endParaRPr lang="pt-BR" altLang="pt-BR" sz="14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Componentes do Neurônio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1026"/>
          <p:cNvSpPr>
            <a:spLocks noChangeArrowheads="1"/>
          </p:cNvSpPr>
          <p:nvPr/>
        </p:nvSpPr>
        <p:spPr bwMode="auto">
          <a:xfrm>
            <a:off x="368300" y="1716088"/>
            <a:ext cx="4953000" cy="595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indent="0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pt-BR" altLang="pt-BR" dirty="0" smtClean="0">
                <a:latin typeface="Century Gothic" panose="020B0502020202020204" pitchFamily="34" charset="0"/>
              </a:rPr>
              <a:t>Somatório</a:t>
            </a:r>
            <a:endParaRPr lang="en-US" altLang="pt-BR" dirty="0">
              <a:latin typeface="Century Gothic" panose="020B0502020202020204" pitchFamily="34" charset="0"/>
            </a:endParaRPr>
          </a:p>
        </p:txBody>
      </p:sp>
      <p:sp>
        <p:nvSpPr>
          <p:cNvPr id="8" name="Rectangle 1026"/>
          <p:cNvSpPr>
            <a:spLocks noChangeArrowheads="1"/>
          </p:cNvSpPr>
          <p:nvPr/>
        </p:nvSpPr>
        <p:spPr bwMode="auto">
          <a:xfrm>
            <a:off x="368300" y="4268788"/>
            <a:ext cx="4953000" cy="5953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indent="0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pt-BR" altLang="pt-BR" dirty="0" smtClean="0">
                <a:latin typeface="Century Gothic" panose="020B0502020202020204" pitchFamily="34" charset="0"/>
              </a:rPr>
              <a:t>Função de Ativação</a:t>
            </a:r>
            <a:endParaRPr lang="en-US" altLang="pt-BR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2386177" y="2281868"/>
                <a:ext cx="530940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  {0,1}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77" y="2281868"/>
                <a:ext cx="5309402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/>
              <p:cNvSpPr txBox="1"/>
              <p:nvPr/>
            </p:nvSpPr>
            <p:spPr>
              <a:xfrm>
                <a:off x="2386177" y="4863721"/>
                <a:ext cx="6063968" cy="1562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&gt;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𝑛𝑒𝑡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≤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 smtClean="0"/>
              </a:p>
              <a:p>
                <a:endParaRPr lang="pt-BR" dirty="0"/>
              </a:p>
              <a:p>
                <a:r>
                  <a:rPr lang="pt-BR" dirty="0" smtClean="0"/>
                  <a:t>                                 sendo </a:t>
                </a:r>
                <a:r>
                  <a:rPr lang="pt-BR" i="1" dirty="0" smtClean="0">
                    <a:sym typeface="Symbol" panose="05050102010706020507" pitchFamily="18" charset="2"/>
                  </a:rPr>
                  <a:t>  o limiar (</a:t>
                </a:r>
                <a:r>
                  <a:rPr lang="pt-BR" i="1" dirty="0" err="1" smtClean="0">
                    <a:sym typeface="Symbol" panose="05050102010706020507" pitchFamily="18" charset="2"/>
                  </a:rPr>
                  <a:t>threshold</a:t>
                </a:r>
                <a:r>
                  <a:rPr lang="pt-BR" i="1" dirty="0" smtClean="0">
                    <a:sym typeface="Symbol" panose="05050102010706020507" pitchFamily="18" charset="2"/>
                  </a:rPr>
                  <a:t>)</a:t>
                </a:r>
                <a:endParaRPr lang="pt-BR" i="1" dirty="0"/>
              </a:p>
            </p:txBody>
          </p:sp>
        </mc:Choice>
        <mc:Fallback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77" y="4863721"/>
                <a:ext cx="6063968" cy="1562479"/>
              </a:xfrm>
              <a:prstGeom prst="rect">
                <a:avLst/>
              </a:prstGeom>
              <a:blipFill rotWithShape="0">
                <a:blip r:embed="rId3"/>
                <a:stretch>
                  <a:fillRect r="-2010" b="-10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09B6FAA-C9C8-41A4-9063-3F3DF923C351}" type="slidenum">
              <a:rPr lang="pt-BR" altLang="pt-BR" sz="1400"/>
              <a:pPr eaLnBrk="1" hangingPunct="1"/>
              <a:t>14</a:t>
            </a:fld>
            <a:endParaRPr lang="pt-BR" altLang="pt-BR" sz="140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2"/>
          <a:stretch/>
        </p:blipFill>
        <p:spPr bwMode="auto">
          <a:xfrm>
            <a:off x="687388" y="1460500"/>
            <a:ext cx="801687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Funções de Ativação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9826090-4048-4305-AFAA-6359D41E357B}" type="slidenum">
              <a:rPr lang="pt-BR" altLang="pt-BR" sz="1400"/>
              <a:pPr eaLnBrk="1" hangingPunct="1"/>
              <a:t>15</a:t>
            </a:fld>
            <a:endParaRPr lang="pt-BR" altLang="pt-BR" sz="1400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0"/>
          <a:stretch/>
        </p:blipFill>
        <p:spPr bwMode="auto">
          <a:xfrm>
            <a:off x="1066800" y="1358900"/>
            <a:ext cx="7462838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Funções de Ativação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1D829C-494D-482E-821D-4759432DBD1F}" type="slidenum">
              <a:rPr lang="pt-BR" altLang="pt-BR" sz="1400"/>
              <a:pPr eaLnBrk="1" hangingPunct="1"/>
              <a:t>16</a:t>
            </a:fld>
            <a:endParaRPr lang="pt-BR" altLang="pt-BR" sz="140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6"/>
          <a:stretch/>
        </p:blipFill>
        <p:spPr bwMode="auto">
          <a:xfrm>
            <a:off x="936625" y="1536700"/>
            <a:ext cx="7761915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Funções de Ativação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70AD606-F4E3-41C4-AAC7-523C31A0702D}" type="slidenum">
              <a:rPr lang="pt-BR" altLang="pt-BR" sz="1400"/>
              <a:pPr eaLnBrk="1" hangingPunct="1"/>
              <a:t>17</a:t>
            </a:fld>
            <a:endParaRPr lang="pt-BR" altLang="pt-BR" sz="1400"/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9"/>
          <a:stretch/>
        </p:blipFill>
        <p:spPr bwMode="auto">
          <a:xfrm>
            <a:off x="676275" y="1841500"/>
            <a:ext cx="7781925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Arquitetura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B22EA8-7D00-425C-B495-C3740BBAA8BF}" type="slidenum">
              <a:rPr lang="pt-BR" altLang="pt-BR" sz="1400"/>
              <a:pPr eaLnBrk="1" hangingPunct="1"/>
              <a:t>18</a:t>
            </a:fld>
            <a:endParaRPr lang="pt-BR" altLang="pt-BR" sz="140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3"/>
          <a:stretch/>
        </p:blipFill>
        <p:spPr bwMode="auto">
          <a:xfrm>
            <a:off x="738188" y="1587500"/>
            <a:ext cx="7834312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Arquitetura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7E17C4A-56D2-4DE4-AD29-BE7A945B2686}" type="slidenum">
              <a:rPr lang="pt-BR" altLang="pt-BR" sz="1400"/>
              <a:pPr eaLnBrk="1" hangingPunct="1"/>
              <a:t>19</a:t>
            </a:fld>
            <a:endParaRPr lang="pt-BR" altLang="pt-BR" sz="1400"/>
          </a:p>
        </p:txBody>
      </p:sp>
      <p:pic>
        <p:nvPicPr>
          <p:cNvPr id="22531" name="Picture 10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4"/>
          <a:stretch/>
        </p:blipFill>
        <p:spPr bwMode="auto">
          <a:xfrm>
            <a:off x="723900" y="1765300"/>
            <a:ext cx="7761288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Tarefas da Rede Neural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Imagem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22"/>
          <a:stretch/>
        </p:blipFill>
        <p:spPr bwMode="auto">
          <a:xfrm>
            <a:off x="0" y="0"/>
            <a:ext cx="9144000" cy="68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E93441-0A3B-4A49-B340-876745F07EA6}" type="slidenum">
              <a:rPr lang="pt-BR" altLang="pt-BR" sz="1400"/>
              <a:pPr eaLnBrk="1" hangingPunct="1"/>
              <a:t>2</a:t>
            </a:fld>
            <a:endParaRPr lang="pt-BR" altLang="pt-BR" sz="1400"/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363538" y="3720167"/>
            <a:ext cx="7053262" cy="2985433"/>
          </a:xfrm>
          <a:prstGeom prst="rect">
            <a:avLst/>
          </a:prstGeom>
          <a:solidFill>
            <a:schemeClr val="bg1">
              <a:lumMod val="50000"/>
              <a:alpha val="74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Inspiração</a:t>
            </a:r>
            <a:endParaRPr lang="pt-BR" altLang="pt-BR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just" eaLnBrk="1" hangingPunct="1"/>
            <a:endParaRPr lang="pt-BR" altLang="pt-BR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just" eaLnBrk="1" hangingPunct="1"/>
            <a:r>
              <a:rPr lang="pt-BR" alt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São inspiradas no modelo biológico do  cérebro </a:t>
            </a:r>
            <a:r>
              <a:rPr lang="pt-BR" altLang="pt-B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humano</a:t>
            </a:r>
          </a:p>
          <a:p>
            <a:pPr algn="just" eaLnBrk="1" hangingPunct="1"/>
            <a:endParaRPr lang="pt-BR" alt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763A5C-61DF-489B-9055-A794D792B904}" type="slidenum">
              <a:rPr lang="pt-BR" altLang="pt-BR" sz="1400"/>
              <a:pPr eaLnBrk="1" hangingPunct="1"/>
              <a:t>20</a:t>
            </a:fld>
            <a:endParaRPr lang="pt-BR" altLang="pt-BR" sz="1400"/>
          </a:p>
        </p:txBody>
      </p:sp>
      <p:sp>
        <p:nvSpPr>
          <p:cNvPr id="23555" name="Text Box 1026"/>
          <p:cNvSpPr txBox="1">
            <a:spLocks noChangeArrowheads="1"/>
          </p:cNvSpPr>
          <p:nvPr/>
        </p:nvSpPr>
        <p:spPr bwMode="auto">
          <a:xfrm>
            <a:off x="501650" y="982663"/>
            <a:ext cx="7867650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pt-BR" altLang="pt-BR" sz="4000" b="1" dirty="0">
                <a:latin typeface="Century Gothic" panose="020B0502020202020204" pitchFamily="34" charset="0"/>
              </a:rPr>
              <a:t>Treinamento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pt-BR" altLang="pt-BR" dirty="0">
                <a:latin typeface="Century Gothic" panose="020B0502020202020204" pitchFamily="34" charset="0"/>
              </a:rPr>
              <a:t>treinar uma rede neural significa ajustar sua matriz de pesos de modo que o vetor de saída y, contido em x, coincida com um certo valor desejado para cada vetor de entrada u, também contido em x.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DD43A3-260E-40CB-8DF3-2CFDEB878CE1}" type="slidenum">
              <a:rPr lang="pt-BR" altLang="pt-BR" sz="1400"/>
              <a:pPr eaLnBrk="1" hangingPunct="1"/>
              <a:t>21</a:t>
            </a:fld>
            <a:endParaRPr lang="pt-BR" altLang="pt-BR" sz="1400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9"/>
          <a:stretch/>
        </p:blipFill>
        <p:spPr bwMode="auto">
          <a:xfrm>
            <a:off x="633413" y="1701800"/>
            <a:ext cx="7953375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Processo de Aprendizagem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7EA81A-42BA-447B-8F64-0A08A80B1558}" type="slidenum">
              <a:rPr lang="pt-BR" altLang="pt-BR" sz="1400"/>
              <a:pPr eaLnBrk="1" hangingPunct="1"/>
              <a:t>22</a:t>
            </a:fld>
            <a:endParaRPr lang="pt-BR" altLang="pt-BR" sz="1400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5"/>
          <a:stretch/>
        </p:blipFill>
        <p:spPr bwMode="auto">
          <a:xfrm>
            <a:off x="581025" y="1574800"/>
            <a:ext cx="800735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Aprendizagem Supervisionada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8037B3-A88C-4AC3-A01D-D939F11F9E2B}" type="slidenum">
              <a:rPr lang="pt-BR" altLang="pt-BR" sz="1400"/>
              <a:pPr eaLnBrk="1" hangingPunct="1"/>
              <a:t>23</a:t>
            </a:fld>
            <a:endParaRPr lang="pt-BR" altLang="pt-BR" sz="140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0"/>
          <a:stretch/>
        </p:blipFill>
        <p:spPr bwMode="auto">
          <a:xfrm>
            <a:off x="571500" y="1422400"/>
            <a:ext cx="8170863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Aprendizagem por Correção de Erro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3E22E9-CA84-495E-9521-D22AD02DD770}" type="slidenum">
              <a:rPr lang="pt-BR" altLang="pt-BR" sz="1400"/>
              <a:pPr eaLnBrk="1" hangingPunct="1"/>
              <a:t>24</a:t>
            </a:fld>
            <a:endParaRPr lang="pt-BR" altLang="pt-BR" sz="1400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6"/>
          <a:stretch/>
        </p:blipFill>
        <p:spPr bwMode="auto">
          <a:xfrm>
            <a:off x="238125" y="1676400"/>
            <a:ext cx="8905875" cy="386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Aprendizagem Não Supervisionada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666227E-B331-4BE6-B070-4372698665C0}" type="slidenum">
              <a:rPr lang="pt-BR" altLang="pt-BR" sz="1400"/>
              <a:pPr eaLnBrk="1" hangingPunct="1"/>
              <a:t>25</a:t>
            </a:fld>
            <a:endParaRPr lang="pt-BR" altLang="pt-BR" sz="1400"/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3"/>
          <a:stretch/>
        </p:blipFill>
        <p:spPr bwMode="auto">
          <a:xfrm>
            <a:off x="378618" y="1562100"/>
            <a:ext cx="8386763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Aprendizagem </a:t>
            </a:r>
            <a:r>
              <a:rPr lang="pt-BR" altLang="pt-BR" sz="36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Hebiana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C3A206-A53F-4219-8A7E-688BF9B100F4}" type="slidenum">
              <a:rPr lang="pt-BR" altLang="pt-BR" sz="1400"/>
              <a:pPr eaLnBrk="1" hangingPunct="1"/>
              <a:t>26</a:t>
            </a:fld>
            <a:endParaRPr lang="pt-BR" altLang="pt-BR" sz="1400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/>
          <a:stretch/>
        </p:blipFill>
        <p:spPr bwMode="auto">
          <a:xfrm>
            <a:off x="222250" y="1409699"/>
            <a:ext cx="8575675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Perceptron</a:t>
            </a:r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de </a:t>
            </a:r>
            <a:r>
              <a:rPr lang="pt-BR" altLang="pt-BR" sz="36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Rosenblatt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94" y="4132852"/>
            <a:ext cx="2097206" cy="27251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B8C2EE0-CE51-408A-B313-8E183C381BA8}" type="slidenum">
              <a:rPr lang="pt-BR" altLang="pt-BR" sz="1400"/>
              <a:pPr eaLnBrk="1" hangingPunct="1"/>
              <a:t>27</a:t>
            </a:fld>
            <a:endParaRPr lang="pt-BR" altLang="pt-BR" sz="140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8"/>
          <a:stretch/>
        </p:blipFill>
        <p:spPr bwMode="auto">
          <a:xfrm>
            <a:off x="511174" y="1346200"/>
            <a:ext cx="8315325" cy="516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Arquitetura Básica do </a:t>
            </a:r>
            <a:r>
              <a:rPr lang="pt-BR" altLang="pt-BR" sz="36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Perceptron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5" descr="Linear e Não-Line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737" y="4347991"/>
            <a:ext cx="4926060" cy="235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3F4743-5ABB-4482-A190-0B2637A71CD5}" type="slidenum">
              <a:rPr lang="pt-BR" altLang="pt-BR" sz="1400"/>
              <a:pPr eaLnBrk="1" hangingPunct="1"/>
              <a:t>28</a:t>
            </a:fld>
            <a:endParaRPr lang="pt-BR" altLang="pt-BR" sz="1400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1"/>
          <a:stretch/>
        </p:blipFill>
        <p:spPr bwMode="auto">
          <a:xfrm>
            <a:off x="2134712" y="2921000"/>
            <a:ext cx="5684109" cy="161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7" descr="Funções Lógic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69" y="5482347"/>
            <a:ext cx="2396181" cy="503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484" y="5482347"/>
            <a:ext cx="724931" cy="476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Box 1026"/>
          <p:cNvSpPr txBox="1">
            <a:spLocks noChangeArrowheads="1"/>
          </p:cNvSpPr>
          <p:nvPr/>
        </p:nvSpPr>
        <p:spPr bwMode="auto">
          <a:xfrm>
            <a:off x="209369" y="44502"/>
            <a:ext cx="7867650" cy="305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lang="pt-BR" altLang="pt-BR" sz="3600" b="1" dirty="0" smtClean="0">
                <a:latin typeface="Century Gothic" panose="020B0502020202020204" pitchFamily="34" charset="0"/>
              </a:rPr>
              <a:t>Limitações do </a:t>
            </a:r>
            <a:r>
              <a:rPr lang="pt-BR" altLang="pt-BR" sz="3600" b="1" dirty="0" err="1" smtClean="0">
                <a:latin typeface="Century Gothic" panose="020B0502020202020204" pitchFamily="34" charset="0"/>
              </a:rPr>
              <a:t>Perceptron</a:t>
            </a:r>
            <a:endParaRPr lang="pt-BR" altLang="pt-BR" sz="3600" b="1" dirty="0">
              <a:latin typeface="Century Gothic" panose="020B0502020202020204" pitchFamily="34" charset="0"/>
            </a:endParaRPr>
          </a:p>
          <a:p>
            <a:pPr marL="342900" indent="-342900" algn="just" eaLnBrk="1" hangingPunct="1">
              <a:lnSpc>
                <a:spcPct val="14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altLang="pt-BR" sz="2000" dirty="0" smtClean="0">
                <a:latin typeface="Century Gothic" panose="020B0502020202020204" pitchFamily="34" charset="0"/>
              </a:rPr>
              <a:t>Não admite mais de uma camada de pesos ajustáveis.</a:t>
            </a:r>
          </a:p>
          <a:p>
            <a:pPr marL="342900" indent="-342900" algn="just" eaLnBrk="1" hangingPunct="1">
              <a:lnSpc>
                <a:spcPct val="14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altLang="pt-BR" sz="2000" dirty="0" smtClean="0">
                <a:latin typeface="Century Gothic" panose="020B0502020202020204" pitchFamily="34" charset="0"/>
              </a:rPr>
              <a:t>Aprendizado nem sempre ocorre.</a:t>
            </a:r>
          </a:p>
          <a:p>
            <a:pPr marL="342900" indent="-342900" algn="just" eaLnBrk="1" hangingPunct="1">
              <a:lnSpc>
                <a:spcPct val="14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altLang="pt-BR" sz="2000" dirty="0" smtClean="0">
                <a:latin typeface="Century Gothic" panose="020B0502020202020204" pitchFamily="34" charset="0"/>
              </a:rPr>
              <a:t>As duas classes (C1 e C2) devem ser linearmente separáveis.</a:t>
            </a:r>
            <a:endParaRPr lang="pt-BR" altLang="pt-BR" sz="20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188707-FA3A-481D-9478-19EBE8F59D50}" type="slidenum">
              <a:rPr lang="pt-BR" altLang="pt-BR" sz="1400"/>
              <a:pPr eaLnBrk="1" hangingPunct="1"/>
              <a:t>29</a:t>
            </a:fld>
            <a:endParaRPr lang="pt-BR" altLang="pt-BR" sz="140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6"/>
          <a:stretch/>
        </p:blipFill>
        <p:spPr bwMode="auto">
          <a:xfrm>
            <a:off x="566738" y="1600200"/>
            <a:ext cx="7874000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607175" y="3622675"/>
            <a:ext cx="1863725" cy="484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690937" y="1570038"/>
            <a:ext cx="29162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000" dirty="0">
                <a:latin typeface="Century Gothic" panose="020B0502020202020204" pitchFamily="34" charset="0"/>
              </a:rPr>
              <a:t>taxa de aprendizado</a:t>
            </a:r>
          </a:p>
        </p:txBody>
      </p:sp>
      <p:sp>
        <p:nvSpPr>
          <p:cNvPr id="32774" name="Freeform 6"/>
          <p:cNvSpPr>
            <a:spLocks/>
          </p:cNvSpPr>
          <p:nvPr/>
        </p:nvSpPr>
        <p:spPr bwMode="auto">
          <a:xfrm>
            <a:off x="2949575" y="2001838"/>
            <a:ext cx="3365500" cy="603250"/>
          </a:xfrm>
          <a:custGeom>
            <a:avLst/>
            <a:gdLst>
              <a:gd name="T0" fmla="*/ 2147483647 w 2120"/>
              <a:gd name="T1" fmla="*/ 0 h 380"/>
              <a:gd name="T2" fmla="*/ 2147483647 w 2120"/>
              <a:gd name="T3" fmla="*/ 0 h 380"/>
              <a:gd name="T4" fmla="*/ 0 w 2120"/>
              <a:gd name="T5" fmla="*/ 2147483647 h 380"/>
              <a:gd name="T6" fmla="*/ 0 60000 65536"/>
              <a:gd name="T7" fmla="*/ 0 60000 65536"/>
              <a:gd name="T8" fmla="*/ 0 60000 65536"/>
              <a:gd name="T9" fmla="*/ 0 w 2120"/>
              <a:gd name="T10" fmla="*/ 0 h 380"/>
              <a:gd name="T11" fmla="*/ 2120 w 2120"/>
              <a:gd name="T12" fmla="*/ 380 h 3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20" h="380">
                <a:moveTo>
                  <a:pt x="2120" y="0"/>
                </a:moveTo>
                <a:lnTo>
                  <a:pt x="500" y="0"/>
                </a:lnTo>
                <a:lnTo>
                  <a:pt x="0" y="3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Treinamento do </a:t>
            </a:r>
            <a:r>
              <a:rPr lang="pt-BR" altLang="pt-BR" sz="3600" b="1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Perceptron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CEA29B-C8C0-4683-8F08-AD4C1F16FFE3}" type="slidenum">
              <a:rPr lang="pt-BR" altLang="pt-BR" sz="1400"/>
              <a:pPr eaLnBrk="1" hangingPunct="1"/>
              <a:t>3</a:t>
            </a:fld>
            <a:endParaRPr lang="pt-BR" altLang="pt-BR" sz="1400"/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496887" y="992422"/>
            <a:ext cx="7961313" cy="548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Definição</a:t>
            </a:r>
          </a:p>
          <a:p>
            <a:pPr eaLnBrk="1" hangingPunct="1">
              <a:lnSpc>
                <a:spcPct val="140000"/>
              </a:lnSpc>
            </a:pPr>
            <a:endParaRPr lang="pt-BR" altLang="pt-BR" sz="2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just" eaLnBrk="1" hangingPunct="1">
              <a:lnSpc>
                <a:spcPct val="140000"/>
              </a:lnSpc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“São modelos computacionais que emulam a estrutura e o funcionamento do cérebro humano. </a:t>
            </a:r>
            <a:r>
              <a:rPr lang="pt-BR" altLang="pt-BR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Por meio de </a:t>
            </a: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um conjunto de elementos de processamento muito simples (atuando como neurônios), altamente conectados e processando em paralelo, são capazes de reconhecer e classificar padrões”</a:t>
            </a:r>
          </a:p>
          <a:p>
            <a:pPr eaLnBrk="1" hangingPunct="1"/>
            <a:endParaRPr lang="pt-BR" altLang="pt-BR" dirty="0">
              <a:latin typeface="Century Gothic" panose="020B0502020202020204" pitchFamily="34" charset="0"/>
            </a:endParaRPr>
          </a:p>
          <a:p>
            <a:pPr eaLnBrk="1" hangingPunct="1"/>
            <a:endParaRPr lang="pt-BR" altLang="pt-BR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22CD90-AF90-4639-B8A2-4956A0789362}" type="slidenum">
              <a:rPr lang="pt-BR" altLang="pt-BR" sz="1400"/>
              <a:pPr eaLnBrk="1" hangingPunct="1"/>
              <a:t>30</a:t>
            </a:fld>
            <a:endParaRPr lang="pt-BR" altLang="pt-BR" sz="1400"/>
          </a:p>
        </p:txBody>
      </p:sp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428625"/>
            <a:ext cx="7356475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7"/>
          <p:cNvSpPr>
            <a:spLocks noChangeArrowheads="1"/>
          </p:cNvSpPr>
          <p:nvPr/>
        </p:nvSpPr>
        <p:spPr bwMode="auto">
          <a:xfrm>
            <a:off x="3729038" y="4948237"/>
            <a:ext cx="4208462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33798" name="Picture 6" descr="https://upload.wikimedia.org/wikipedia/commons/5/50/Imgperceptr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4816332"/>
            <a:ext cx="4968875" cy="20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Exercício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4819" name="Espaço Reservado para Conteúdo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452563"/>
          </a:xfrm>
        </p:spPr>
        <p:txBody>
          <a:bodyPr/>
          <a:lstStyle/>
          <a:p>
            <a:pPr eaLnBrk="1" hangingPunct="1"/>
            <a:r>
              <a:rPr lang="pt-BR" altLang="pt-BR" sz="2400" smtClean="0">
                <a:latin typeface="Arial" panose="020B0604020202020204" pitchFamily="34" charset="0"/>
                <a:cs typeface="Arial" panose="020B0604020202020204" pitchFamily="34" charset="0"/>
              </a:rPr>
              <a:t>Primeiro, codifica-se as informações em binário:</a:t>
            </a:r>
          </a:p>
          <a:p>
            <a:pPr lvl="1" eaLnBrk="1" hangingPunct="1"/>
            <a:r>
              <a:rPr lang="pt-BR" altLang="pt-BR" sz="2000" b="1" i="1" smtClean="0">
                <a:latin typeface="Arial" panose="020B0604020202020204" pitchFamily="34" charset="0"/>
                <a:cs typeface="Arial" panose="020B0604020202020204" pitchFamily="34" charset="0"/>
              </a:rPr>
              <a:t>Compositor: 0</a:t>
            </a:r>
          </a:p>
          <a:p>
            <a:pPr lvl="1" eaLnBrk="1" hangingPunct="1"/>
            <a:r>
              <a:rPr lang="pt-BR" altLang="pt-BR" sz="2000" b="1" i="1" smtClean="0">
                <a:latin typeface="Arial" panose="020B0604020202020204" pitchFamily="34" charset="0"/>
                <a:cs typeface="Arial" panose="020B0604020202020204" pitchFamily="34" charset="0"/>
              </a:rPr>
              <a:t>Cientista: 1</a:t>
            </a:r>
          </a:p>
          <a:p>
            <a:pPr lvl="1" eaLnBrk="1" hangingPunct="1"/>
            <a:endParaRPr lang="pt-BR" altLang="pt-BR" sz="2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2B478D3-57A7-4FB5-BD03-6F42FB980403}" type="slidenum">
              <a:rPr lang="pt-BR" altLang="pt-BR" sz="1400"/>
              <a:pPr eaLnBrk="1" hangingPunct="1"/>
              <a:t>31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1506538" y="3846513"/>
          <a:ext cx="6096000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Exercício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5843" name="Espaço Reservado para Conteúdo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452563"/>
          </a:xfrm>
        </p:spPr>
        <p:txBody>
          <a:bodyPr/>
          <a:lstStyle/>
          <a:p>
            <a:pPr eaLnBrk="1" hangingPunct="1"/>
            <a:r>
              <a:rPr lang="pt-BR" altLang="pt-BR" sz="2400" smtClean="0">
                <a:latin typeface="Arial" panose="020B0604020202020204" pitchFamily="34" charset="0"/>
                <a:cs typeface="Arial" panose="020B0604020202020204" pitchFamily="34" charset="0"/>
              </a:rPr>
              <a:t>Primeiro, codifica-se as informações em binário:</a:t>
            </a:r>
          </a:p>
          <a:p>
            <a:pPr lvl="1" eaLnBrk="1" hangingPunct="1"/>
            <a:r>
              <a:rPr lang="pt-BR" altLang="pt-BR" sz="2000" b="1" i="1" smtClean="0">
                <a:latin typeface="Arial" panose="020B0604020202020204" pitchFamily="34" charset="0"/>
                <a:cs typeface="Arial" panose="020B0604020202020204" pitchFamily="34" charset="0"/>
              </a:rPr>
              <a:t>Compositor: 0     </a:t>
            </a:r>
            <a:r>
              <a:rPr lang="pt-BR" altLang="pt-BR" sz="1800" smtClean="0">
                <a:latin typeface="Arial" panose="020B0604020202020204" pitchFamily="34" charset="0"/>
                <a:cs typeface="Arial" panose="020B0604020202020204" pitchFamily="34" charset="0"/>
              </a:rPr>
              <a:t>{Bach e Beethoven}</a:t>
            </a:r>
            <a:endParaRPr lang="pt-BR" altLang="pt-B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pt-BR" altLang="pt-BR" sz="2000" b="1" i="1" smtClean="0">
                <a:latin typeface="Arial" panose="020B0604020202020204" pitchFamily="34" charset="0"/>
                <a:cs typeface="Arial" panose="020B0604020202020204" pitchFamily="34" charset="0"/>
              </a:rPr>
              <a:t>Cientista: 1          </a:t>
            </a:r>
            <a:r>
              <a:rPr lang="pt-BR" altLang="pt-BR" sz="1800" smtClean="0">
                <a:latin typeface="Arial" panose="020B0604020202020204" pitchFamily="34" charset="0"/>
                <a:cs typeface="Arial" panose="020B0604020202020204" pitchFamily="34" charset="0"/>
              </a:rPr>
              <a:t>{Einsten e Kepler}</a:t>
            </a:r>
            <a:endParaRPr lang="pt-BR" altLang="pt-BR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endParaRPr lang="pt-BR" altLang="pt-BR" sz="2000" b="1" i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endParaRPr lang="pt-BR" altLang="pt-BR" sz="20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4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2A8D3D7-F079-4BFE-A3B6-F80AD86C286B}" type="slidenum">
              <a:rPr lang="pt-BR" altLang="pt-BR" sz="1400"/>
              <a:pPr eaLnBrk="1" hangingPunct="1"/>
              <a:t>32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730250" y="3402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6538913" y="3881438"/>
            <a:ext cx="1190625" cy="8969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5" idx="1"/>
          </p:cNvCxnSpPr>
          <p:nvPr/>
        </p:nvCxnSpPr>
        <p:spPr>
          <a:xfrm>
            <a:off x="5830888" y="3416300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5641975" y="4330700"/>
            <a:ext cx="896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de seta reta 11"/>
          <p:cNvCxnSpPr>
            <a:endCxn id="5" idx="3"/>
          </p:cNvCxnSpPr>
          <p:nvPr/>
        </p:nvCxnSpPr>
        <p:spPr>
          <a:xfrm flipV="1">
            <a:off x="5830888" y="4648200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4" name="Conector de seta reta 13"/>
          <p:cNvCxnSpPr>
            <a:stCxn id="5" idx="6"/>
          </p:cNvCxnSpPr>
          <p:nvPr/>
        </p:nvCxnSpPr>
        <p:spPr>
          <a:xfrm>
            <a:off x="7729538" y="4330700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7108825" y="3881438"/>
            <a:ext cx="0" cy="8969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880" name="CaixaDeTexto 16"/>
          <p:cNvSpPr txBox="1">
            <a:spLocks noChangeArrowheads="1"/>
          </p:cNvSpPr>
          <p:nvPr/>
        </p:nvSpPr>
        <p:spPr bwMode="auto">
          <a:xfrm>
            <a:off x="6208713" y="3386138"/>
            <a:ext cx="479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w1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5881" name="CaixaDeTexto 17"/>
          <p:cNvSpPr txBox="1">
            <a:spLocks noChangeArrowheads="1"/>
          </p:cNvSpPr>
          <p:nvPr/>
        </p:nvSpPr>
        <p:spPr bwMode="auto">
          <a:xfrm>
            <a:off x="5927725" y="3963988"/>
            <a:ext cx="479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w2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5882" name="CaixaDeTexto 18"/>
          <p:cNvSpPr txBox="1">
            <a:spLocks noChangeArrowheads="1"/>
          </p:cNvSpPr>
          <p:nvPr/>
        </p:nvSpPr>
        <p:spPr bwMode="auto">
          <a:xfrm>
            <a:off x="6049963" y="4557713"/>
            <a:ext cx="479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wb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5883" name="CaixaDeTexto 19"/>
          <p:cNvSpPr txBox="1">
            <a:spLocks noChangeArrowheads="1"/>
          </p:cNvSpPr>
          <p:nvPr/>
        </p:nvSpPr>
        <p:spPr bwMode="auto">
          <a:xfrm>
            <a:off x="5553075" y="5295900"/>
            <a:ext cx="101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5884" name="CaixaDeTexto 20"/>
          <p:cNvSpPr txBox="1">
            <a:spLocks noChangeArrowheads="1"/>
          </p:cNvSpPr>
          <p:nvPr/>
        </p:nvSpPr>
        <p:spPr bwMode="auto">
          <a:xfrm>
            <a:off x="8402638" y="4141788"/>
            <a:ext cx="33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6" name="CaixaDeTexto 2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35886" name="CaixaDeTexto 1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sp>
        <p:nvSpPr>
          <p:cNvPr id="35887" name="CaixaDeTexto 3"/>
          <p:cNvSpPr txBox="1">
            <a:spLocks noChangeArrowheads="1"/>
          </p:cNvSpPr>
          <p:nvPr/>
        </p:nvSpPr>
        <p:spPr bwMode="auto">
          <a:xfrm>
            <a:off x="5159375" y="6046788"/>
            <a:ext cx="2906713" cy="73818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>
                <a:latin typeface="Calibri" panose="020F0502020204030204" pitchFamily="34" charset="0"/>
              </a:rPr>
              <a:t>Lembre-se que o bias (viés) é uma entrada auxiliar, cujo valor sempre é 1 (um). Apenas variará o peso (wb).</a:t>
            </a:r>
          </a:p>
        </p:txBody>
      </p:sp>
      <p:sp>
        <p:nvSpPr>
          <p:cNvPr id="7" name="Seta para cima 6"/>
          <p:cNvSpPr/>
          <p:nvPr/>
        </p:nvSpPr>
        <p:spPr>
          <a:xfrm>
            <a:off x="5884863" y="5741988"/>
            <a:ext cx="219075" cy="288925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518917-72D9-4103-8D13-EA1B6CBD14E4}" type="slidenum">
              <a:rPr lang="pt-BR" altLang="pt-BR" sz="1400"/>
              <a:pPr eaLnBrk="1" hangingPunct="1"/>
              <a:t>33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903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w1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6904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479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w2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6905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479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wb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6906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6907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36909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54737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1º Define-se a Taxa de Aprendizado (entre 0 e 1)</a:t>
            </a:r>
          </a:p>
          <a:p>
            <a:pPr eaLnBrk="1" hangingPunct="1"/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Vamos utilizar a </a:t>
            </a:r>
            <a:r>
              <a:rPr lang="pt-BR" altLang="pt-BR" sz="2000" b="1">
                <a:solidFill>
                  <a:srgbClr val="FF0000"/>
                </a:solidFill>
                <a:latin typeface="Calibri" panose="020F0502020204030204" pitchFamily="34" charset="0"/>
              </a:rPr>
              <a:t>Taxa de Aprendizado igual a 1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/>
            <a:endParaRPr lang="pt-BR" altLang="pt-BR" sz="2000">
              <a:latin typeface="Calibri" panose="020F0502020204030204" pitchFamily="34" charset="0"/>
            </a:endParaRPr>
          </a:p>
        </p:txBody>
      </p:sp>
      <p:sp>
        <p:nvSpPr>
          <p:cNvPr id="36910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1529D82-4FD7-4BFC-ACBB-5B988C47BFA8}" type="slidenum">
              <a:rPr lang="pt-BR" altLang="pt-BR" sz="1400"/>
              <a:pPr eaLnBrk="1" hangingPunct="1"/>
              <a:t>34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927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7928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7929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7930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7931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37933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5473700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1º Define-se a Taxa de Aprendizado (entre 0 e 1)</a:t>
            </a:r>
          </a:p>
          <a:p>
            <a:pPr eaLnBrk="1" hangingPunct="1"/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Vamos utilizar a </a:t>
            </a:r>
            <a:r>
              <a:rPr lang="pt-BR" altLang="pt-BR" sz="2000" b="1">
                <a:solidFill>
                  <a:srgbClr val="FF0000"/>
                </a:solidFill>
                <a:latin typeface="Calibri" panose="020F0502020204030204" pitchFamily="34" charset="0"/>
              </a:rPr>
              <a:t>Taxa de Aprendizado igual a 1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/>
            <a:endParaRPr lang="pt-BR" altLang="pt-BR" sz="200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2º Zera-se os pesos</a:t>
            </a:r>
          </a:p>
        </p:txBody>
      </p:sp>
      <p:sp>
        <p:nvSpPr>
          <p:cNvPr id="37934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849438" y="3948113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891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F08802-543D-4BB4-A070-911B293D0D7E}" type="slidenum">
              <a:rPr lang="pt-BR" altLang="pt-BR" sz="1400"/>
              <a:pPr eaLnBrk="1" hangingPunct="1"/>
              <a:t>35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7030A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rgbClr val="7030A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DE7722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rgbClr val="DE772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952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53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54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55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8956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38958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Vamos iniciar o treinamento, apresentando ao neurônio um exemplo de cada vez.</a:t>
            </a:r>
          </a:p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1º realizamos a </a:t>
            </a:r>
            <a:r>
              <a:rPr lang="pt-BR" altLang="pt-BR" sz="2000" dirty="0" smtClean="0">
                <a:latin typeface="Calibri" panose="020F0502020204030204" pitchFamily="34" charset="0"/>
              </a:rPr>
              <a:t>soma ponderada</a:t>
            </a:r>
            <a:endParaRPr lang="pt-BR" altLang="pt-BR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Somamos a multiplicação entre Entrada e Peso (N1*W1 +N2*W2+1*WB). </a:t>
            </a:r>
          </a:p>
          <a:p>
            <a:pPr eaLnBrk="1" hangingPunct="1"/>
            <a:r>
              <a:rPr lang="pt-BR" altLang="pt-BR" sz="20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0*0 + 0*0 + 1*0 = 0</a:t>
            </a:r>
          </a:p>
        </p:txBody>
      </p:sp>
      <p:sp>
        <p:nvSpPr>
          <p:cNvPr id="38959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4025900" y="3948113"/>
            <a:ext cx="13112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61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38962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38963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849438" y="3948113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993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728455-AA63-4D5F-8F2A-FBDF68A7D22A}" type="slidenum">
              <a:rPr lang="pt-BR" altLang="pt-BR" sz="1400"/>
              <a:pPr eaLnBrk="1" hangingPunct="1"/>
              <a:t>36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7030A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rgbClr val="7030A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DE7722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rgbClr val="DE772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976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9977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9978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9979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9980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39982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2º verificamos a função de </a:t>
            </a:r>
            <a:r>
              <a:rPr lang="pt-BR" altLang="pt-BR" sz="2000" dirty="0" smtClean="0">
                <a:latin typeface="Calibri" panose="020F0502020204030204" pitchFamily="34" charset="0"/>
              </a:rPr>
              <a:t>ativação.</a:t>
            </a:r>
            <a:endParaRPr lang="pt-BR" altLang="pt-BR" sz="2000" dirty="0">
              <a:latin typeface="Calibri" panose="020F0502020204030204" pitchFamily="34" charset="0"/>
            </a:endParaRPr>
          </a:p>
          <a:p>
            <a:pPr eaLnBrk="1" hangingPunct="1"/>
            <a:endParaRPr lang="pt-BR" altLang="pt-BR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Como a soma foi 0 (zero), a saída será 0 (zero)</a:t>
            </a:r>
          </a:p>
          <a:p>
            <a:pPr eaLnBrk="1" hangingPunct="1"/>
            <a:r>
              <a:rPr lang="pt-BR" altLang="pt-BR" sz="20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0  x &lt;= 0 </a:t>
            </a:r>
          </a:p>
        </p:txBody>
      </p:sp>
      <p:sp>
        <p:nvSpPr>
          <p:cNvPr id="39983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4025900" y="3948113"/>
            <a:ext cx="13112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85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39986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39987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39988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Conector de seta reta 25"/>
          <p:cNvCxnSpPr/>
          <p:nvPr/>
        </p:nvCxnSpPr>
        <p:spPr>
          <a:xfrm rot="16200000" flipH="1">
            <a:off x="-692150" y="4484688"/>
            <a:ext cx="2943225" cy="5651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90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Conector de seta reta 28"/>
          <p:cNvCxnSpPr>
            <a:endCxn id="39990" idx="2"/>
          </p:cNvCxnSpPr>
          <p:nvPr/>
        </p:nvCxnSpPr>
        <p:spPr>
          <a:xfrm flipV="1">
            <a:off x="4152900" y="5311775"/>
            <a:ext cx="4708525" cy="11191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3917950"/>
            <a:ext cx="446087" cy="369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3948113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096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E190C1-B731-4614-A797-584E00522FFE}" type="slidenum">
              <a:rPr lang="pt-BR" altLang="pt-BR" sz="1400"/>
              <a:pPr eaLnBrk="1" hangingPunct="1"/>
              <a:t>37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7030A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rgbClr val="7030A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DE7722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rgbClr val="DE772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002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003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004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005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1006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41008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 Saída Desejada é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IGUAL A</a:t>
            </a:r>
            <a:r>
              <a:rPr lang="pt-BR" altLang="pt-BR" sz="2000">
                <a:latin typeface="Calibri" panose="020F0502020204030204" pitchFamily="34" charset="0"/>
              </a:rPr>
              <a:t> Saída Obtida!</a:t>
            </a:r>
          </a:p>
          <a:p>
            <a:pPr eaLnBrk="1" hangingPunct="1"/>
            <a:endParaRPr lang="pt-BR" altLang="pt-BR" sz="200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Apresenta para o Neurônio o exemplo seguinte.</a:t>
            </a:r>
          </a:p>
        </p:txBody>
      </p:sp>
      <p:sp>
        <p:nvSpPr>
          <p:cNvPr id="41009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4025900" y="3948113"/>
            <a:ext cx="13112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1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41012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41013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41014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015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Conector de seta reta 30"/>
          <p:cNvCxnSpPr>
            <a:endCxn id="41006" idx="0"/>
          </p:cNvCxnSpPr>
          <p:nvPr/>
        </p:nvCxnSpPr>
        <p:spPr>
          <a:xfrm>
            <a:off x="3916363" y="1997075"/>
            <a:ext cx="4933950" cy="2676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3319463" y="1997075"/>
            <a:ext cx="151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1350963" y="2047875"/>
            <a:ext cx="1949450" cy="1906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754063" y="2047875"/>
            <a:ext cx="151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849438" y="4335463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198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7963CC-5002-47F7-86CF-8CF4E8F2839E}" type="slidenum">
              <a:rPr lang="pt-BR" altLang="pt-BR" sz="1400"/>
              <a:pPr eaLnBrk="1" hangingPunct="1"/>
              <a:t>38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7030A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rgbClr val="7030A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DE7722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solidFill>
                          <a:srgbClr val="DE772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024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2025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2026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2027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2028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42030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Apresentaremos agora o segundo exemplo!</a:t>
            </a:r>
          </a:p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Realizamos a </a:t>
            </a:r>
            <a:r>
              <a:rPr lang="pt-BR" altLang="pt-BR" sz="2000" dirty="0" smtClean="0">
                <a:latin typeface="Calibri" panose="020F0502020204030204" pitchFamily="34" charset="0"/>
              </a:rPr>
              <a:t>soma ponderada</a:t>
            </a:r>
            <a:endParaRPr lang="pt-BR" altLang="pt-BR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0*0 + 1*0 + 1*0 = 0</a:t>
            </a:r>
          </a:p>
        </p:txBody>
      </p:sp>
      <p:sp>
        <p:nvSpPr>
          <p:cNvPr id="42031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>
            <a:stCxn id="6" idx="3"/>
          </p:cNvCxnSpPr>
          <p:nvPr/>
        </p:nvCxnSpPr>
        <p:spPr>
          <a:xfrm flipV="1">
            <a:off x="3957638" y="3948113"/>
            <a:ext cx="1379537" cy="538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33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42034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42035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849438" y="4335463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301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C5A6DD-66CA-4F7A-909E-FD7C40A7EFAB}" type="slidenum">
              <a:rPr lang="pt-BR" altLang="pt-BR" sz="1400"/>
              <a:pPr eaLnBrk="1" hangingPunct="1"/>
              <a:t>39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048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3049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3050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3051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3052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43054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Depois verificamos a função de </a:t>
            </a:r>
            <a:r>
              <a:rPr lang="pt-BR" altLang="pt-BR" sz="2000" dirty="0" smtClean="0">
                <a:latin typeface="Calibri" panose="020F0502020204030204" pitchFamily="34" charset="0"/>
              </a:rPr>
              <a:t>ativação.</a:t>
            </a:r>
            <a:endParaRPr lang="pt-BR" altLang="pt-BR" sz="2000" dirty="0">
              <a:latin typeface="Calibri" panose="020F0502020204030204" pitchFamily="34" charset="0"/>
            </a:endParaRPr>
          </a:p>
          <a:p>
            <a:pPr eaLnBrk="1" hangingPunct="1"/>
            <a:endParaRPr lang="pt-BR" altLang="pt-BR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Como a soma também foi 0 (zero), a saída será 0 (zero)</a:t>
            </a:r>
          </a:p>
          <a:p>
            <a:pPr eaLnBrk="1" hangingPunct="1"/>
            <a:r>
              <a:rPr lang="pt-BR" altLang="pt-BR" sz="20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0  x &lt;= 0 </a:t>
            </a:r>
          </a:p>
        </p:txBody>
      </p:sp>
      <p:sp>
        <p:nvSpPr>
          <p:cNvPr id="43055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>
            <a:stCxn id="6" idx="3"/>
          </p:cNvCxnSpPr>
          <p:nvPr/>
        </p:nvCxnSpPr>
        <p:spPr>
          <a:xfrm flipV="1">
            <a:off x="3957638" y="3948113"/>
            <a:ext cx="1379537" cy="538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57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43058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43059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43060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Conector de seta reta 25"/>
          <p:cNvCxnSpPr/>
          <p:nvPr/>
        </p:nvCxnSpPr>
        <p:spPr>
          <a:xfrm rot="16200000" flipH="1">
            <a:off x="-692150" y="4484688"/>
            <a:ext cx="2943225" cy="5651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62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Conector de seta reta 28"/>
          <p:cNvCxnSpPr>
            <a:endCxn id="43062" idx="2"/>
          </p:cNvCxnSpPr>
          <p:nvPr/>
        </p:nvCxnSpPr>
        <p:spPr>
          <a:xfrm flipV="1">
            <a:off x="4152900" y="5311775"/>
            <a:ext cx="4708525" cy="11191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E048C7-DA90-49BD-BD7C-8CC84B3FC480}" type="slidenum">
              <a:rPr lang="pt-BR" altLang="pt-BR" sz="1400"/>
              <a:pPr eaLnBrk="1" hangingPunct="1"/>
              <a:t>4</a:t>
            </a:fld>
            <a:endParaRPr lang="pt-BR" altLang="pt-BR" sz="1400"/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508001" y="1987550"/>
            <a:ext cx="80772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Para resolver problemas que:</a:t>
            </a:r>
          </a:p>
          <a:p>
            <a:pPr eaLnBrk="1" hangingPunct="1"/>
            <a:endParaRPr lang="pt-BR" altLang="pt-BR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não tem solução exata;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pt-BR" altLang="pt-BR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não tem solução computacional conhecida;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pt-BR" altLang="pt-BR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podem ser modelados como reconhecimento de padrões.</a:t>
            </a:r>
          </a:p>
          <a:p>
            <a:pPr eaLnBrk="1" hangingPunct="1">
              <a:buFontTx/>
              <a:buChar char="•"/>
            </a:pPr>
            <a:endParaRPr lang="pt-BR" altLang="pt-BR" dirty="0">
              <a:latin typeface="Century Gothic" panose="020B0502020202020204" pitchFamily="34" charset="0"/>
            </a:endParaRPr>
          </a:p>
          <a:p>
            <a:pPr eaLnBrk="1" hangingPunct="1">
              <a:buFontTx/>
              <a:buChar char="•"/>
            </a:pPr>
            <a:endParaRPr lang="pt-BR" altLang="pt-BR" dirty="0">
              <a:latin typeface="Century Gothic" panose="020B0502020202020204" pitchFamily="34" charset="0"/>
            </a:endParaRPr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493712" y="579438"/>
            <a:ext cx="64531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200" b="1" dirty="0">
                <a:latin typeface="Century Gothic" panose="020B0502020202020204" pitchFamily="34" charset="0"/>
              </a:rPr>
              <a:t>Quando usar redes neurais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4305300"/>
            <a:ext cx="446087" cy="369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4335463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403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57839C7-E66D-4ADC-A37F-9612B89C2E41}" type="slidenum">
              <a:rPr lang="pt-BR" altLang="pt-BR" sz="1400"/>
              <a:pPr eaLnBrk="1" hangingPunct="1"/>
              <a:t>40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074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075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076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077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4078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44080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 Saída Desejada é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IGUAL A</a:t>
            </a:r>
            <a:r>
              <a:rPr lang="pt-BR" altLang="pt-BR" sz="2000">
                <a:latin typeface="Calibri" panose="020F0502020204030204" pitchFamily="34" charset="0"/>
              </a:rPr>
              <a:t> Saída Obtida!</a:t>
            </a:r>
          </a:p>
          <a:p>
            <a:pPr eaLnBrk="1" hangingPunct="1"/>
            <a:endParaRPr lang="pt-BR" altLang="pt-BR" sz="200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Apresenta para o Neurônio o exemplo seguinte.</a:t>
            </a:r>
          </a:p>
        </p:txBody>
      </p:sp>
      <p:sp>
        <p:nvSpPr>
          <p:cNvPr id="44081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>
            <a:stCxn id="6" idx="3"/>
          </p:cNvCxnSpPr>
          <p:nvPr/>
        </p:nvCxnSpPr>
        <p:spPr>
          <a:xfrm flipV="1">
            <a:off x="3957638" y="3948113"/>
            <a:ext cx="1379537" cy="538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83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44084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44085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44086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087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Conector de seta reta 30"/>
          <p:cNvCxnSpPr>
            <a:endCxn id="44078" idx="0"/>
          </p:cNvCxnSpPr>
          <p:nvPr/>
        </p:nvCxnSpPr>
        <p:spPr>
          <a:xfrm>
            <a:off x="3916363" y="1997075"/>
            <a:ext cx="4933950" cy="2676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3319463" y="1997075"/>
            <a:ext cx="151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1350963" y="2047875"/>
            <a:ext cx="1968500" cy="22399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754063" y="2047875"/>
            <a:ext cx="151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849438" y="4713288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505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818705E-A26D-478A-897C-B16361D9CE7F}" type="slidenum">
              <a:rPr lang="pt-BR" altLang="pt-BR" sz="1400"/>
              <a:pPr eaLnBrk="1" hangingPunct="1"/>
              <a:t>41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7030A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solidFill>
                          <a:srgbClr val="7030A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DE7722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rgbClr val="DE772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096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5097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5098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5099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5100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45102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Apresentaremos agora o terceiro exemplo!</a:t>
            </a:r>
          </a:p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Realizamos a </a:t>
            </a:r>
            <a:r>
              <a:rPr lang="pt-BR" altLang="pt-BR" sz="2000" dirty="0" smtClean="0">
                <a:latin typeface="Calibri" panose="020F0502020204030204" pitchFamily="34" charset="0"/>
              </a:rPr>
              <a:t>soma ponderada</a:t>
            </a:r>
            <a:endParaRPr lang="pt-BR" altLang="pt-BR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1*0 + 0*0 + 1*0 = 0</a:t>
            </a:r>
          </a:p>
        </p:txBody>
      </p:sp>
      <p:sp>
        <p:nvSpPr>
          <p:cNvPr id="45103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V="1">
            <a:off x="3957638" y="3948113"/>
            <a:ext cx="1379537" cy="917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05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45106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45107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849438" y="4713288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608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775822A-6232-454A-AA0B-C7135B095226}" type="slidenum">
              <a:rPr lang="pt-BR" altLang="pt-BR" sz="1400"/>
              <a:pPr eaLnBrk="1" hangingPunct="1"/>
              <a:t>42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120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6121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6122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6123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6124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46126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Depois verificamos a função de </a:t>
            </a:r>
            <a:r>
              <a:rPr lang="pt-BR" altLang="pt-BR" sz="2000" dirty="0" smtClean="0">
                <a:latin typeface="Calibri" panose="020F0502020204030204" pitchFamily="34" charset="0"/>
              </a:rPr>
              <a:t>ativação.</a:t>
            </a:r>
            <a:endParaRPr lang="pt-BR" altLang="pt-BR" sz="2000" dirty="0">
              <a:latin typeface="Calibri" panose="020F0502020204030204" pitchFamily="34" charset="0"/>
            </a:endParaRPr>
          </a:p>
          <a:p>
            <a:pPr eaLnBrk="1" hangingPunct="1"/>
            <a:endParaRPr lang="pt-BR" altLang="pt-BR" sz="2000" dirty="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 dirty="0">
                <a:latin typeface="Calibri" panose="020F0502020204030204" pitchFamily="34" charset="0"/>
              </a:rPr>
              <a:t>Como a soma também foi 0 (zero), a saída será 0 (zero)</a:t>
            </a:r>
          </a:p>
          <a:p>
            <a:pPr eaLnBrk="1" hangingPunct="1"/>
            <a:r>
              <a:rPr lang="pt-BR" altLang="pt-BR" sz="20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0  x &lt;= 0 </a:t>
            </a:r>
          </a:p>
        </p:txBody>
      </p:sp>
      <p:sp>
        <p:nvSpPr>
          <p:cNvPr id="46127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V="1">
            <a:off x="3957638" y="3948113"/>
            <a:ext cx="1379537" cy="909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29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46130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46131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46132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Conector de seta reta 25"/>
          <p:cNvCxnSpPr/>
          <p:nvPr/>
        </p:nvCxnSpPr>
        <p:spPr>
          <a:xfrm rot="16200000" flipH="1">
            <a:off x="-692150" y="4484688"/>
            <a:ext cx="2943225" cy="5651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34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Conector de seta reta 28"/>
          <p:cNvCxnSpPr>
            <a:endCxn id="46134" idx="2"/>
          </p:cNvCxnSpPr>
          <p:nvPr/>
        </p:nvCxnSpPr>
        <p:spPr>
          <a:xfrm flipV="1">
            <a:off x="4152900" y="5311775"/>
            <a:ext cx="4708525" cy="11191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4662488"/>
            <a:ext cx="446087" cy="369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4692650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710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1B3649D-99D5-4C52-9252-BC8E6B13B493}" type="slidenum">
              <a:rPr lang="pt-BR" altLang="pt-BR" sz="1400"/>
              <a:pPr eaLnBrk="1" hangingPunct="1"/>
              <a:t>43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146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7147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7148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7149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7150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47152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 Saída Desejada é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DIFERENTE DA</a:t>
            </a:r>
            <a:r>
              <a:rPr lang="pt-BR" altLang="pt-BR" sz="2000">
                <a:latin typeface="Calibri" panose="020F0502020204030204" pitchFamily="34" charset="0"/>
              </a:rPr>
              <a:t> Saída Obtida!</a:t>
            </a:r>
          </a:p>
          <a:p>
            <a:pPr eaLnBrk="1" hangingPunct="1"/>
            <a:endParaRPr lang="pt-BR" altLang="pt-BR" sz="200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Apresenta para o Neurônio o exemplo seguinte.</a:t>
            </a:r>
          </a:p>
        </p:txBody>
      </p:sp>
      <p:sp>
        <p:nvSpPr>
          <p:cNvPr id="47153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V="1">
            <a:off x="3957638" y="3948113"/>
            <a:ext cx="1379537" cy="912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55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47156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47157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47158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7159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Conector de seta reta 30"/>
          <p:cNvCxnSpPr>
            <a:endCxn id="47150" idx="1"/>
          </p:cNvCxnSpPr>
          <p:nvPr/>
        </p:nvCxnSpPr>
        <p:spPr>
          <a:xfrm>
            <a:off x="4672013" y="1997075"/>
            <a:ext cx="4008437" cy="2860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3916363" y="1997075"/>
            <a:ext cx="1509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1350963" y="2047875"/>
            <a:ext cx="2057400" cy="2632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754063" y="2047875"/>
            <a:ext cx="151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4662488"/>
            <a:ext cx="446087" cy="369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4692650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813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85B8627-EA7C-4B80-A181-50E9CAAABB44}" type="slidenum">
              <a:rPr lang="pt-BR" altLang="pt-BR" sz="1400"/>
              <a:pPr eaLnBrk="1" hangingPunct="1"/>
              <a:t>44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170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71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72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73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8174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48176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 Saída Desejada é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DIFERENTE DA</a:t>
            </a:r>
            <a:r>
              <a:rPr lang="pt-BR" altLang="pt-BR" sz="2000">
                <a:latin typeface="Calibri" panose="020F0502020204030204" pitchFamily="34" charset="0"/>
              </a:rPr>
              <a:t> Saída Obtida!</a:t>
            </a:r>
          </a:p>
          <a:p>
            <a:pPr eaLnBrk="1" hangingPunct="1"/>
            <a:endParaRPr lang="pt-BR" altLang="pt-BR" sz="200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Apresenta para o Neurônio o exemplo seguinte.</a:t>
            </a:r>
          </a:p>
        </p:txBody>
      </p:sp>
      <p:sp>
        <p:nvSpPr>
          <p:cNvPr id="48177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V="1">
            <a:off x="3957638" y="3948113"/>
            <a:ext cx="1379537" cy="912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79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48180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48181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48182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8183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Conector de seta reta 30"/>
          <p:cNvCxnSpPr>
            <a:endCxn id="48174" idx="1"/>
          </p:cNvCxnSpPr>
          <p:nvPr/>
        </p:nvCxnSpPr>
        <p:spPr>
          <a:xfrm>
            <a:off x="4672013" y="1997075"/>
            <a:ext cx="4008437" cy="2860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3916363" y="1997075"/>
            <a:ext cx="1509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1350963" y="2047875"/>
            <a:ext cx="2057400" cy="2632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754063" y="2047875"/>
            <a:ext cx="151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88" name="CaixaDeTexto 25"/>
          <p:cNvSpPr txBox="1">
            <a:spLocks noChangeArrowheads="1"/>
          </p:cNvSpPr>
          <p:nvPr/>
        </p:nvSpPr>
        <p:spPr bwMode="auto">
          <a:xfrm>
            <a:off x="5599113" y="1630434"/>
            <a:ext cx="3527425" cy="707886"/>
          </a:xfrm>
          <a:prstGeom prst="rect">
            <a:avLst/>
          </a:prstGeom>
          <a:solidFill>
            <a:srgbClr val="FFE48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000" b="1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Teremos de ajustar os pesos!!!</a:t>
            </a:r>
            <a:endParaRPr lang="pt-BR" altLang="pt-BR" sz="20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4662488"/>
            <a:ext cx="446087" cy="369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4692650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915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074719-F375-4035-B42D-F8C37921F0D8}" type="slidenum">
              <a:rPr lang="pt-BR" altLang="pt-BR" sz="1400"/>
              <a:pPr eaLnBrk="1" hangingPunct="1"/>
              <a:t>45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194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9195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9196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9197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9198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49200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Para ajustar os pesos, calculamos primeiro o ERRO.</a:t>
            </a:r>
          </a:p>
          <a:p>
            <a:pPr eaLnBrk="1" hangingPunct="1"/>
            <a:endParaRPr lang="pt-BR" altLang="pt-BR" sz="2000">
              <a:latin typeface="Calibri" panose="020F0502020204030204" pitchFamily="34" charset="0"/>
            </a:endParaRP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ERRO = SaídaDesejada – SaídaObtida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ERRO =              1            -            0</a:t>
            </a:r>
          </a:p>
          <a:p>
            <a:pPr eaLnBrk="1" hangingPunct="1"/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ERRO =       </a:t>
            </a:r>
            <a:r>
              <a:rPr lang="pt-BR" altLang="pt-BR" b="1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endParaRPr lang="pt-BR" altLang="pt-BR" sz="2000" b="1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sz="2000">
              <a:latin typeface="Calibri" panose="020F0502020204030204" pitchFamily="34" charset="0"/>
            </a:endParaRPr>
          </a:p>
        </p:txBody>
      </p:sp>
      <p:sp>
        <p:nvSpPr>
          <p:cNvPr id="49201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sp>
        <p:nvSpPr>
          <p:cNvPr id="49202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49203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49204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49205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9206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Conector de seta reta 28"/>
          <p:cNvCxnSpPr>
            <a:stCxn id="49198" idx="1"/>
          </p:cNvCxnSpPr>
          <p:nvPr/>
        </p:nvCxnSpPr>
        <p:spPr>
          <a:xfrm flipH="1" flipV="1">
            <a:off x="3746500" y="2962275"/>
            <a:ext cx="4933950" cy="1895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H="1" flipV="1">
            <a:off x="2106613" y="2962275"/>
            <a:ext cx="1331912" cy="1730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4662488"/>
            <a:ext cx="446087" cy="369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4692650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018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A49146-9946-4C74-8D56-5BB8B66D7DAE}" type="slidenum">
              <a:rPr lang="pt-BR" altLang="pt-BR" sz="1400"/>
              <a:pPr eaLnBrk="1" hangingPunct="1"/>
              <a:t>46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218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219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220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221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50222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50224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Em seguida, ajustamos cada um dos pesos, inclusive o peso do bias (viés).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 fórmula é: 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            </a:t>
            </a:r>
            <a:r>
              <a:rPr lang="pt-BR" altLang="pt-BR" sz="2000" i="1">
                <a:latin typeface="Calibri" panose="020F0502020204030204" pitchFamily="34" charset="0"/>
              </a:rPr>
              <a:t>NovoPeso = PesoAtual + TxAprendizado * Erro * Entrada</a:t>
            </a:r>
          </a:p>
          <a:p>
            <a:pPr eaLnBrk="1" hangingPunct="1"/>
            <a:endParaRPr lang="pt-BR" altLang="pt-BR" sz="2000">
              <a:latin typeface="Calibri" panose="020F0502020204030204" pitchFamily="34" charset="0"/>
            </a:endParaRPr>
          </a:p>
        </p:txBody>
      </p:sp>
      <p:sp>
        <p:nvSpPr>
          <p:cNvPr id="50225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sp>
        <p:nvSpPr>
          <p:cNvPr id="50226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50227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50228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0229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0230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5357813" y="3740150"/>
            <a:ext cx="1716087" cy="54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4662488"/>
            <a:ext cx="446087" cy="369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4692650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12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567AAC-8D22-46EB-8515-9EBED7CD8B28}" type="slidenum">
              <a:rPr lang="pt-BR" altLang="pt-BR" sz="1400"/>
              <a:pPr eaLnBrk="1" hangingPunct="1"/>
              <a:t>47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243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1244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1245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1246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51247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51249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Em seguida, ajustamos cada um dos pesos, inclusive o peso do bias (viés).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 fórmula é: 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            </a:t>
            </a:r>
            <a:r>
              <a:rPr lang="pt-BR" altLang="pt-BR" sz="2000" i="1">
                <a:latin typeface="Calibri" panose="020F0502020204030204" pitchFamily="34" charset="0"/>
              </a:rPr>
              <a:t>NovoPeso = PesoAtual + TxAprendizado * Erro * Entrada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            NovoW1 = 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pt-BR" altLang="pt-BR" sz="2000">
                <a:latin typeface="Calibri" panose="020F0502020204030204" pitchFamily="34" charset="0"/>
              </a:rPr>
              <a:t> + 1*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pt-BR" altLang="pt-BR" sz="2000">
                <a:latin typeface="Calibri" panose="020F0502020204030204" pitchFamily="34" charset="0"/>
              </a:rPr>
              <a:t>*</a:t>
            </a:r>
            <a:r>
              <a:rPr lang="pt-BR" altLang="pt-BR" sz="2000">
                <a:solidFill>
                  <a:srgbClr val="7030A0"/>
                </a:solidFill>
                <a:latin typeface="Calibri" panose="020F0502020204030204" pitchFamily="34" charset="0"/>
              </a:rPr>
              <a:t>1 </a:t>
            </a:r>
            <a:r>
              <a:rPr lang="pt-BR" altLang="pt-BR" sz="2000" b="1">
                <a:solidFill>
                  <a:srgbClr val="FF0000"/>
                </a:solidFill>
                <a:latin typeface="Calibri" panose="020F0502020204030204" pitchFamily="34" charset="0"/>
              </a:rPr>
              <a:t>= 1</a:t>
            </a:r>
          </a:p>
        </p:txBody>
      </p:sp>
      <p:sp>
        <p:nvSpPr>
          <p:cNvPr id="51250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sp>
        <p:nvSpPr>
          <p:cNvPr id="51251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51252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51253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1254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1255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1256" name="CaixaDeTexto 20"/>
          <p:cNvSpPr txBox="1">
            <a:spLocks noChangeArrowheads="1"/>
          </p:cNvSpPr>
          <p:nvPr/>
        </p:nvSpPr>
        <p:spPr bwMode="auto">
          <a:xfrm>
            <a:off x="6424613" y="3711575"/>
            <a:ext cx="436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w1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1257" name="CaixaDeTexto 27"/>
          <p:cNvSpPr txBox="1">
            <a:spLocks noChangeArrowheads="1"/>
          </p:cNvSpPr>
          <p:nvPr/>
        </p:nvSpPr>
        <p:spPr bwMode="auto">
          <a:xfrm>
            <a:off x="6149975" y="4330700"/>
            <a:ext cx="436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w2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1258" name="CaixaDeTexto 28"/>
          <p:cNvSpPr txBox="1">
            <a:spLocks noChangeArrowheads="1"/>
          </p:cNvSpPr>
          <p:nvPr/>
        </p:nvSpPr>
        <p:spPr bwMode="auto">
          <a:xfrm>
            <a:off x="6270625" y="4911725"/>
            <a:ext cx="439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wb</a:t>
            </a:r>
            <a:endParaRPr lang="pt-BR" altLang="pt-BR">
              <a:latin typeface="Calibri" panose="020F0502020204030204" pitchFamily="34" charset="0"/>
            </a:endParaRPr>
          </a:p>
        </p:txBody>
      </p:sp>
      <p:cxnSp>
        <p:nvCxnSpPr>
          <p:cNvPr id="32" name="Conector de seta reta 31"/>
          <p:cNvCxnSpPr>
            <a:stCxn id="26" idx="3"/>
          </p:cNvCxnSpPr>
          <p:nvPr/>
        </p:nvCxnSpPr>
        <p:spPr>
          <a:xfrm flipH="1" flipV="1">
            <a:off x="3916363" y="2862263"/>
            <a:ext cx="3157537" cy="1150937"/>
          </a:xfrm>
          <a:prstGeom prst="bentConnector3">
            <a:avLst>
              <a:gd name="adj1" fmla="val -723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5357813" y="4405313"/>
            <a:ext cx="1716087" cy="547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4662488"/>
            <a:ext cx="446087" cy="369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4692650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22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9B0622-F426-4EDD-9D00-A11C039C095A}" type="slidenum">
              <a:rPr lang="pt-BR" altLang="pt-BR" sz="1400"/>
              <a:pPr eaLnBrk="1" hangingPunct="1"/>
              <a:t>48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267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2268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2269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2270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52271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52273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Em seguida, ajustamos cada um dos pesos, inclusive o peso do bias (viés).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 fórmula é: 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            </a:t>
            </a:r>
            <a:r>
              <a:rPr lang="pt-BR" altLang="pt-BR" sz="2000" i="1">
                <a:latin typeface="Calibri" panose="020F0502020204030204" pitchFamily="34" charset="0"/>
              </a:rPr>
              <a:t>NovoPeso = PesoAtual + TxAprendizado * Erro * Entrada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            NovoW2 = 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pt-BR" altLang="pt-BR" sz="2000">
                <a:latin typeface="Calibri" panose="020F0502020204030204" pitchFamily="34" charset="0"/>
              </a:rPr>
              <a:t> + 1*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pt-BR" altLang="pt-BR" sz="2000">
                <a:latin typeface="Calibri" panose="020F0502020204030204" pitchFamily="34" charset="0"/>
              </a:rPr>
              <a:t>*</a:t>
            </a:r>
            <a:r>
              <a:rPr lang="pt-BR" altLang="pt-BR" sz="2000">
                <a:solidFill>
                  <a:srgbClr val="DE7722"/>
                </a:solidFill>
                <a:latin typeface="Calibri" panose="020F0502020204030204" pitchFamily="34" charset="0"/>
              </a:rPr>
              <a:t>0</a:t>
            </a:r>
            <a:r>
              <a:rPr lang="pt-BR" altLang="pt-BR" sz="20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2000" b="1">
                <a:solidFill>
                  <a:srgbClr val="FF0000"/>
                </a:solidFill>
                <a:latin typeface="Calibri" panose="020F0502020204030204" pitchFamily="34" charset="0"/>
              </a:rPr>
              <a:t>= 0</a:t>
            </a:r>
          </a:p>
        </p:txBody>
      </p:sp>
      <p:sp>
        <p:nvSpPr>
          <p:cNvPr id="52274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sp>
        <p:nvSpPr>
          <p:cNvPr id="52275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52276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52277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2278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2279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2280" name="CaixaDeTexto 20"/>
          <p:cNvSpPr txBox="1">
            <a:spLocks noChangeArrowheads="1"/>
          </p:cNvSpPr>
          <p:nvPr/>
        </p:nvSpPr>
        <p:spPr bwMode="auto">
          <a:xfrm>
            <a:off x="6424613" y="3711575"/>
            <a:ext cx="436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w1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2281" name="CaixaDeTexto 27"/>
          <p:cNvSpPr txBox="1">
            <a:spLocks noChangeArrowheads="1"/>
          </p:cNvSpPr>
          <p:nvPr/>
        </p:nvSpPr>
        <p:spPr bwMode="auto">
          <a:xfrm>
            <a:off x="6149975" y="4330700"/>
            <a:ext cx="436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w2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2282" name="CaixaDeTexto 28"/>
          <p:cNvSpPr txBox="1">
            <a:spLocks noChangeArrowheads="1"/>
          </p:cNvSpPr>
          <p:nvPr/>
        </p:nvSpPr>
        <p:spPr bwMode="auto">
          <a:xfrm>
            <a:off x="6270625" y="4911725"/>
            <a:ext cx="439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wb</a:t>
            </a:r>
            <a:endParaRPr lang="pt-BR" altLang="pt-BR">
              <a:latin typeface="Calibri" panose="020F0502020204030204" pitchFamily="34" charset="0"/>
            </a:endParaRPr>
          </a:p>
        </p:txBody>
      </p:sp>
      <p:cxnSp>
        <p:nvCxnSpPr>
          <p:cNvPr id="32" name="Conector de seta reta 31"/>
          <p:cNvCxnSpPr>
            <a:stCxn id="26" idx="3"/>
          </p:cNvCxnSpPr>
          <p:nvPr/>
        </p:nvCxnSpPr>
        <p:spPr>
          <a:xfrm flipH="1" flipV="1">
            <a:off x="3825875" y="2832100"/>
            <a:ext cx="3248025" cy="1847850"/>
          </a:xfrm>
          <a:prstGeom prst="bentConnector3">
            <a:avLst>
              <a:gd name="adj1" fmla="val -70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5357813" y="5011738"/>
            <a:ext cx="1716087" cy="1192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4662488"/>
            <a:ext cx="446087" cy="369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4692650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325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D32C77-EC05-49D8-99C9-4671978C4BA1}" type="slidenum">
              <a:rPr lang="pt-BR" altLang="pt-BR" sz="1400"/>
              <a:pPr eaLnBrk="1" hangingPunct="1"/>
              <a:t>49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291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3292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3293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3294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53295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53297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Em seguida, ajustamos cada um dos pesos, inclusive o peso do bias (viés).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 fórmula é: 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            </a:t>
            </a:r>
            <a:r>
              <a:rPr lang="pt-BR" altLang="pt-BR" sz="2000" i="1">
                <a:latin typeface="Calibri" panose="020F0502020204030204" pitchFamily="34" charset="0"/>
              </a:rPr>
              <a:t>NovoPeso = PesoAtual + TxAprendizado * Erro * Entrada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            NovoWb = 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pt-BR" altLang="pt-BR" sz="2000">
                <a:latin typeface="Calibri" panose="020F0502020204030204" pitchFamily="34" charset="0"/>
              </a:rPr>
              <a:t> + 1*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pt-BR" altLang="pt-BR" sz="2000">
                <a:latin typeface="Calibri" panose="020F0502020204030204" pitchFamily="34" charset="0"/>
              </a:rPr>
              <a:t>*1</a:t>
            </a:r>
            <a:r>
              <a:rPr lang="pt-BR" altLang="pt-BR" sz="20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2000" b="1">
                <a:solidFill>
                  <a:srgbClr val="FF0000"/>
                </a:solidFill>
                <a:latin typeface="Calibri" panose="020F0502020204030204" pitchFamily="34" charset="0"/>
              </a:rPr>
              <a:t>= 1</a:t>
            </a:r>
          </a:p>
        </p:txBody>
      </p:sp>
      <p:sp>
        <p:nvSpPr>
          <p:cNvPr id="53298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sp>
        <p:nvSpPr>
          <p:cNvPr id="53299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53300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53301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3302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3303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3304" name="CaixaDeTexto 20"/>
          <p:cNvSpPr txBox="1">
            <a:spLocks noChangeArrowheads="1"/>
          </p:cNvSpPr>
          <p:nvPr/>
        </p:nvSpPr>
        <p:spPr bwMode="auto">
          <a:xfrm>
            <a:off x="6424613" y="3711575"/>
            <a:ext cx="436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w1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3305" name="CaixaDeTexto 27"/>
          <p:cNvSpPr txBox="1">
            <a:spLocks noChangeArrowheads="1"/>
          </p:cNvSpPr>
          <p:nvPr/>
        </p:nvSpPr>
        <p:spPr bwMode="auto">
          <a:xfrm>
            <a:off x="6149975" y="4330700"/>
            <a:ext cx="436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w2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3306" name="CaixaDeTexto 28"/>
          <p:cNvSpPr txBox="1">
            <a:spLocks noChangeArrowheads="1"/>
          </p:cNvSpPr>
          <p:nvPr/>
        </p:nvSpPr>
        <p:spPr bwMode="auto">
          <a:xfrm>
            <a:off x="6270625" y="4911725"/>
            <a:ext cx="439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wb</a:t>
            </a:r>
            <a:endParaRPr lang="pt-BR" altLang="pt-BR">
              <a:latin typeface="Calibri" panose="020F0502020204030204" pitchFamily="34" charset="0"/>
            </a:endParaRPr>
          </a:p>
        </p:txBody>
      </p:sp>
      <p:cxnSp>
        <p:nvCxnSpPr>
          <p:cNvPr id="32" name="Conector de seta reta 31"/>
          <p:cNvCxnSpPr>
            <a:stCxn id="26" idx="3"/>
          </p:cNvCxnSpPr>
          <p:nvPr/>
        </p:nvCxnSpPr>
        <p:spPr>
          <a:xfrm flipH="1" flipV="1">
            <a:off x="3825875" y="2882900"/>
            <a:ext cx="3248025" cy="2724150"/>
          </a:xfrm>
          <a:prstGeom prst="bentConnector3">
            <a:avLst>
              <a:gd name="adj1" fmla="val -70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5FB2CD4-CBA8-4F21-8732-2F94B56BB9C6}" type="slidenum">
              <a:rPr lang="pt-BR" altLang="pt-BR" sz="1400"/>
              <a:pPr eaLnBrk="1" hangingPunct="1"/>
              <a:t>5</a:t>
            </a:fld>
            <a:endParaRPr lang="pt-BR" altLang="pt-BR" sz="1400"/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128713" y="1254125"/>
            <a:ext cx="732948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B3B3B3"/>
                </a:solidFill>
                <a:latin typeface="Century Gothic" panose="020B0502020202020204" pitchFamily="34" charset="0"/>
              </a:rPr>
              <a:t>Comunicação Homem x Máquina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Reconhecimento de Voz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Síntese de Voz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Reconhecimento de Locutor</a:t>
            </a:r>
          </a:p>
          <a:p>
            <a:pPr eaLnBrk="1" hangingPunct="1">
              <a:spcBef>
                <a:spcPct val="50000"/>
              </a:spcBef>
            </a:pPr>
            <a:endParaRPr lang="pt-BR" altLang="pt-BR" dirty="0" smtClean="0">
              <a:solidFill>
                <a:srgbClr val="B3B3B3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pt-BR" altLang="pt-BR" dirty="0" smtClean="0">
                <a:solidFill>
                  <a:srgbClr val="B3B3B3"/>
                </a:solidFill>
                <a:latin typeface="Century Gothic" panose="020B0502020202020204" pitchFamily="34" charset="0"/>
              </a:rPr>
              <a:t>Provas </a:t>
            </a:r>
            <a:r>
              <a:rPr lang="pt-BR" altLang="pt-BR" dirty="0">
                <a:solidFill>
                  <a:srgbClr val="B3B3B3"/>
                </a:solidFill>
                <a:latin typeface="Century Gothic" panose="020B0502020202020204" pitchFamily="34" charset="0"/>
              </a:rPr>
              <a:t>Judiciais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Identificação do Locutor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Identificação de Impressão Digital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Identificação de Assinaturas (</a:t>
            </a:r>
            <a:r>
              <a:rPr lang="pt-BR" altLang="pt-BR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grafotecnia</a:t>
            </a: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  <a:endParaRPr lang="pt-BR" altLang="pt-BR" dirty="0">
              <a:latin typeface="Century Gothic" panose="020B0502020202020204" pitchFamily="34" charset="0"/>
            </a:endParaRP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449263" y="635000"/>
            <a:ext cx="1874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>
                <a:latin typeface="Century Gothic" panose="020B0502020202020204" pitchFamily="34" charset="0"/>
              </a:rPr>
              <a:t>Aplicações</a:t>
            </a:r>
          </a:p>
        </p:txBody>
      </p:sp>
      <p:pic>
        <p:nvPicPr>
          <p:cNvPr id="6150" name="Picture 6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79071"/>
            <a:ext cx="2286000" cy="122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sultado de imagem para setas estiliza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33660" flipV="1">
            <a:off x="6089228" y="4669112"/>
            <a:ext cx="1537544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/>
          <p:cNvSpPr/>
          <p:nvPr/>
        </p:nvSpPr>
        <p:spPr>
          <a:xfrm>
            <a:off x="8626475" y="4943475"/>
            <a:ext cx="446088" cy="36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3300413" y="4662488"/>
            <a:ext cx="446087" cy="369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49438" y="4692650"/>
            <a:ext cx="2066925" cy="298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427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45BF70-4EAA-42F9-B9E7-6B347B0428F7}" type="slidenum">
              <a:rPr lang="pt-BR" altLang="pt-BR" sz="1400"/>
              <a:pPr eaLnBrk="1" hangingPunct="1"/>
              <a:t>50</a:t>
            </a:fld>
            <a:endParaRPr lang="pt-BR" altLang="pt-BR" sz="140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81025" y="3529013"/>
          <a:ext cx="3376613" cy="19161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67721"/>
                <a:gridCol w="759307"/>
                <a:gridCol w="605432"/>
                <a:gridCol w="844153"/>
              </a:tblGrid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Nome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N1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N2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Arial" pitchFamily="34" charset="0"/>
                          <a:cs typeface="Arial" pitchFamily="34" charset="0"/>
                        </a:rPr>
                        <a:t>Saída</a:t>
                      </a:r>
                      <a:endParaRPr lang="pt-BR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Bach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Beethoven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Einstein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  <a:tr h="38322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Kepler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62" marR="91462" marT="45734" marB="45734"/>
                </a:tc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6816725" y="4413250"/>
            <a:ext cx="1190625" cy="8969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>
              <a:defRPr/>
            </a:pPr>
            <a:r>
              <a:rPr lang="pt-BR" sz="2000" dirty="0">
                <a:latin typeface="Arial" pitchFamily="34" charset="0"/>
                <a:cs typeface="Arial" pitchFamily="34" charset="0"/>
                <a:sym typeface="Symbol"/>
              </a:rPr>
              <a:t>  </a:t>
            </a:r>
            <a:r>
              <a:rPr lang="pt-BR" sz="1800" dirty="0">
                <a:latin typeface="Arial" pitchFamily="34" charset="0"/>
                <a:cs typeface="Arial" pitchFamily="34" charset="0"/>
                <a:sym typeface="Symbol"/>
              </a:rPr>
              <a:t>f(x)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6108700" y="3948113"/>
            <a:ext cx="882650" cy="596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5919788" y="4862513"/>
            <a:ext cx="896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Conector de seta reta 9"/>
          <p:cNvCxnSpPr>
            <a:endCxn id="7" idx="3"/>
          </p:cNvCxnSpPr>
          <p:nvPr/>
        </p:nvCxnSpPr>
        <p:spPr>
          <a:xfrm flipV="1">
            <a:off x="6108700" y="5180013"/>
            <a:ext cx="88265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Conector de seta reta 10"/>
          <p:cNvCxnSpPr>
            <a:stCxn id="7" idx="6"/>
          </p:cNvCxnSpPr>
          <p:nvPr/>
        </p:nvCxnSpPr>
        <p:spPr>
          <a:xfrm>
            <a:off x="8007350" y="4862513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7386638" y="4413250"/>
            <a:ext cx="0" cy="8969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314" name="CaixaDeTexto 16"/>
          <p:cNvSpPr txBox="1">
            <a:spLocks noChangeArrowheads="1"/>
          </p:cNvSpPr>
          <p:nvPr/>
        </p:nvSpPr>
        <p:spPr bwMode="auto">
          <a:xfrm>
            <a:off x="6486525" y="39179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4315" name="CaixaDeTexto 17"/>
          <p:cNvSpPr txBox="1">
            <a:spLocks noChangeArrowheads="1"/>
          </p:cNvSpPr>
          <p:nvPr/>
        </p:nvSpPr>
        <p:spPr bwMode="auto">
          <a:xfrm>
            <a:off x="6205538" y="4495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4316" name="CaixaDeTexto 18"/>
          <p:cNvSpPr txBox="1">
            <a:spLocks noChangeArrowheads="1"/>
          </p:cNvSpPr>
          <p:nvPr/>
        </p:nvSpPr>
        <p:spPr bwMode="auto">
          <a:xfrm>
            <a:off x="6327775" y="508952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4317" name="CaixaDeTexto 19"/>
          <p:cNvSpPr txBox="1">
            <a:spLocks noChangeArrowheads="1"/>
          </p:cNvSpPr>
          <p:nvPr/>
        </p:nvSpPr>
        <p:spPr bwMode="auto">
          <a:xfrm>
            <a:off x="5830888" y="5827713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1  (bias)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54318" name="CaixaDeTexto 20"/>
          <p:cNvSpPr txBox="1">
            <a:spLocks noChangeArrowheads="1"/>
          </p:cNvSpPr>
          <p:nvPr/>
        </p:nvSpPr>
        <p:spPr bwMode="auto">
          <a:xfrm>
            <a:off x="8680450" y="4673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Arial" panose="020B0604020202020204" pitchFamily="34" charset="0"/>
              </a:rPr>
              <a:t>S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" name="CaixaDeTexto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2166" y="5828128"/>
            <a:ext cx="3039999" cy="75084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cs typeface="+mn-cs"/>
              </a:rPr>
              <a:t> </a:t>
            </a:r>
          </a:p>
        </p:txBody>
      </p:sp>
      <p:sp>
        <p:nvSpPr>
          <p:cNvPr id="54320" name="CaixaDeTexto 2"/>
          <p:cNvSpPr txBox="1">
            <a:spLocks noChangeArrowheads="1"/>
          </p:cNvSpPr>
          <p:nvPr/>
        </p:nvSpPr>
        <p:spPr bwMode="auto">
          <a:xfrm>
            <a:off x="357188" y="1700213"/>
            <a:ext cx="8323262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Ao final, substitui os pesos pelos novos valores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NovoW1 = 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pt-BR" altLang="pt-BR" sz="2000">
                <a:latin typeface="Calibri" panose="020F0502020204030204" pitchFamily="34" charset="0"/>
              </a:rPr>
              <a:t> + 1*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pt-BR" altLang="pt-BR" sz="2000">
                <a:latin typeface="Calibri" panose="020F0502020204030204" pitchFamily="34" charset="0"/>
              </a:rPr>
              <a:t>*</a:t>
            </a:r>
            <a:r>
              <a:rPr lang="pt-BR" altLang="pt-BR" sz="2000">
                <a:solidFill>
                  <a:srgbClr val="7030A0"/>
                </a:solidFill>
                <a:latin typeface="Calibri" panose="020F0502020204030204" pitchFamily="34" charset="0"/>
              </a:rPr>
              <a:t>1 </a:t>
            </a:r>
            <a:r>
              <a:rPr lang="pt-BR" altLang="pt-BR" sz="2000" b="1">
                <a:solidFill>
                  <a:srgbClr val="FF0000"/>
                </a:solidFill>
                <a:latin typeface="Calibri" panose="020F0502020204030204" pitchFamily="34" charset="0"/>
              </a:rPr>
              <a:t>= 1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NovoW2 = 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pt-BR" altLang="pt-BR" sz="2000">
                <a:latin typeface="Calibri" panose="020F0502020204030204" pitchFamily="34" charset="0"/>
              </a:rPr>
              <a:t> + 1*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pt-BR" altLang="pt-BR" sz="2000">
                <a:latin typeface="Calibri" panose="020F0502020204030204" pitchFamily="34" charset="0"/>
              </a:rPr>
              <a:t>*</a:t>
            </a:r>
            <a:r>
              <a:rPr lang="pt-BR" altLang="pt-BR" sz="2000">
                <a:solidFill>
                  <a:srgbClr val="DE7722"/>
                </a:solidFill>
                <a:latin typeface="Calibri" panose="020F0502020204030204" pitchFamily="34" charset="0"/>
              </a:rPr>
              <a:t>0</a:t>
            </a:r>
            <a:r>
              <a:rPr lang="pt-BR" altLang="pt-BR" sz="20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2000" b="1">
                <a:solidFill>
                  <a:srgbClr val="FF0000"/>
                </a:solidFill>
                <a:latin typeface="Calibri" panose="020F0502020204030204" pitchFamily="34" charset="0"/>
              </a:rPr>
              <a:t>= 0</a:t>
            </a:r>
          </a:p>
          <a:p>
            <a:pPr eaLnBrk="1" hangingPunct="1"/>
            <a:r>
              <a:rPr lang="pt-BR" altLang="pt-BR" sz="2000">
                <a:latin typeface="Calibri" panose="020F0502020204030204" pitchFamily="34" charset="0"/>
              </a:rPr>
              <a:t>NovoWb =  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pt-BR" altLang="pt-BR" sz="2000">
                <a:latin typeface="Calibri" panose="020F0502020204030204" pitchFamily="34" charset="0"/>
              </a:rPr>
              <a:t> + 1*</a:t>
            </a:r>
            <a:r>
              <a:rPr lang="pt-BR" altLang="pt-BR" sz="200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pt-BR" altLang="pt-BR" sz="2000">
                <a:latin typeface="Calibri" panose="020F0502020204030204" pitchFamily="34" charset="0"/>
              </a:rPr>
              <a:t>*1</a:t>
            </a:r>
            <a:r>
              <a:rPr lang="pt-BR" altLang="pt-BR" sz="20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2000" b="1">
                <a:solidFill>
                  <a:srgbClr val="FF0000"/>
                </a:solidFill>
                <a:latin typeface="Calibri" panose="020F0502020204030204" pitchFamily="34" charset="0"/>
              </a:rPr>
              <a:t>= 1</a:t>
            </a:r>
          </a:p>
        </p:txBody>
      </p:sp>
      <p:sp>
        <p:nvSpPr>
          <p:cNvPr id="54321" name="CaixaDeTexto 18"/>
          <p:cNvSpPr txBox="1">
            <a:spLocks noChangeArrowheads="1"/>
          </p:cNvSpPr>
          <p:nvPr/>
        </p:nvSpPr>
        <p:spPr bwMode="auto">
          <a:xfrm>
            <a:off x="69850" y="5465763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000"/>
              <a:t>Função de propagação:</a:t>
            </a:r>
          </a:p>
        </p:txBody>
      </p:sp>
      <p:sp>
        <p:nvSpPr>
          <p:cNvPr id="54322" name="CaixaDeTexto 16"/>
          <p:cNvSpPr txBox="1">
            <a:spLocks noChangeArrowheads="1"/>
          </p:cNvSpPr>
          <p:nvPr/>
        </p:nvSpPr>
        <p:spPr bwMode="auto">
          <a:xfrm>
            <a:off x="5514975" y="3770313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endParaRPr lang="pt-BR" altLang="pt-BR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54323" name="CaixaDeTexto 17"/>
          <p:cNvSpPr txBox="1">
            <a:spLocks noChangeArrowheads="1"/>
          </p:cNvSpPr>
          <p:nvPr/>
        </p:nvSpPr>
        <p:spPr bwMode="auto">
          <a:xfrm>
            <a:off x="5514975" y="4545013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DE7722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DE7722"/>
              </a:solidFill>
              <a:latin typeface="Arial" panose="020B0604020202020204" pitchFamily="34" charset="0"/>
            </a:endParaRPr>
          </a:p>
        </p:txBody>
      </p:sp>
      <p:sp>
        <p:nvSpPr>
          <p:cNvPr id="54324" name="CaixaDeTexto 24"/>
          <p:cNvSpPr txBox="1">
            <a:spLocks noChangeArrowheads="1"/>
          </p:cNvSpPr>
          <p:nvPr/>
        </p:nvSpPr>
        <p:spPr bwMode="auto">
          <a:xfrm>
            <a:off x="5175250" y="3370263"/>
            <a:ext cx="993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panose="020F0502020204030204" pitchFamily="34" charset="0"/>
              </a:rPr>
              <a:t>Entradas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4325" name="CaixaDeTexto 18"/>
          <p:cNvSpPr txBox="1">
            <a:spLocks noChangeArrowheads="1"/>
          </p:cNvSpPr>
          <p:nvPr/>
        </p:nvSpPr>
        <p:spPr bwMode="auto">
          <a:xfrm>
            <a:off x="7073900" y="49403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4326" name="CaixaDeTexto 18"/>
          <p:cNvSpPr txBox="1">
            <a:spLocks noChangeArrowheads="1"/>
          </p:cNvSpPr>
          <p:nvPr/>
        </p:nvSpPr>
        <p:spPr bwMode="auto">
          <a:xfrm>
            <a:off x="8705850" y="4943475"/>
            <a:ext cx="312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endParaRPr lang="pt-BR" altLang="pt-BR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4327" name="CaixaDeTexto 20"/>
          <p:cNvSpPr txBox="1">
            <a:spLocks noChangeArrowheads="1"/>
          </p:cNvSpPr>
          <p:nvPr/>
        </p:nvSpPr>
        <p:spPr bwMode="auto">
          <a:xfrm>
            <a:off x="6424613" y="3711575"/>
            <a:ext cx="436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w1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4328" name="CaixaDeTexto 27"/>
          <p:cNvSpPr txBox="1">
            <a:spLocks noChangeArrowheads="1"/>
          </p:cNvSpPr>
          <p:nvPr/>
        </p:nvSpPr>
        <p:spPr bwMode="auto">
          <a:xfrm>
            <a:off x="6149975" y="4330700"/>
            <a:ext cx="436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w2</a:t>
            </a:r>
            <a:endParaRPr lang="pt-BR" altLang="pt-BR">
              <a:latin typeface="Calibri" panose="020F0502020204030204" pitchFamily="34" charset="0"/>
            </a:endParaRPr>
          </a:p>
        </p:txBody>
      </p:sp>
      <p:sp>
        <p:nvSpPr>
          <p:cNvPr id="54329" name="CaixaDeTexto 28"/>
          <p:cNvSpPr txBox="1">
            <a:spLocks noChangeArrowheads="1"/>
          </p:cNvSpPr>
          <p:nvPr/>
        </p:nvSpPr>
        <p:spPr bwMode="auto">
          <a:xfrm>
            <a:off x="6270625" y="4911725"/>
            <a:ext cx="439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>
                <a:latin typeface="Calibri" panose="020F0502020204030204" pitchFamily="34" charset="0"/>
              </a:rPr>
              <a:t>wb</a:t>
            </a:r>
            <a:endParaRPr lang="pt-BR" altLang="pt-BR">
              <a:latin typeface="Calibri" panose="020F0502020204030204" pitchFamily="34" charset="0"/>
            </a:endParaRPr>
          </a:p>
        </p:txBody>
      </p:sp>
      <p:cxnSp>
        <p:nvCxnSpPr>
          <p:cNvPr id="33" name="Conector de seta reta 32"/>
          <p:cNvCxnSpPr>
            <a:endCxn id="54327" idx="0"/>
          </p:cNvCxnSpPr>
          <p:nvPr/>
        </p:nvCxnSpPr>
        <p:spPr>
          <a:xfrm>
            <a:off x="3300413" y="2360613"/>
            <a:ext cx="3343275" cy="13509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>
                <a:latin typeface="Calibri" panose="020F0502020204030204" pitchFamily="34" charset="0"/>
              </a:rPr>
              <a:t>Resolvendo o exercício...</a:t>
            </a:r>
          </a:p>
        </p:txBody>
      </p:sp>
      <p:sp>
        <p:nvSpPr>
          <p:cNvPr id="55299" name="Título 1"/>
          <p:cNvSpPr txBox="1">
            <a:spLocks/>
          </p:cNvSpPr>
          <p:nvPr/>
        </p:nvSpPr>
        <p:spPr bwMode="auto">
          <a:xfrm>
            <a:off x="758825" y="2382838"/>
            <a:ext cx="7772400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pt-BR" altLang="pt-BR" sz="2800">
                <a:solidFill>
                  <a:schemeClr val="tx2"/>
                </a:solidFill>
                <a:latin typeface="Calibri" panose="020F0502020204030204" pitchFamily="34" charset="0"/>
              </a:rPr>
              <a:t>Agora, continuamos apresentando os exemplos na sequência (próximo Kepler), e ao final da tabela, retornamos para a primeira linha. </a:t>
            </a:r>
          </a:p>
          <a:p>
            <a:pPr algn="just"/>
            <a:r>
              <a:rPr lang="pt-BR" altLang="pt-BR" sz="2800">
                <a:solidFill>
                  <a:schemeClr val="tx2"/>
                </a:solidFill>
                <a:latin typeface="Calibri" panose="020F0502020204030204" pitchFamily="34" charset="0"/>
              </a:rPr>
              <a:t>O treinamento encerra quando todos os exemplos não apresentarem erro.</a:t>
            </a:r>
          </a:p>
          <a:p>
            <a:pPr algn="ctr"/>
            <a:endParaRPr lang="pt-BR" altLang="pt-BR" sz="280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altLang="pt-BR" sz="2800">
                <a:solidFill>
                  <a:schemeClr val="tx2"/>
                </a:solidFill>
                <a:latin typeface="Calibri" panose="020F0502020204030204" pitchFamily="34" charset="0"/>
              </a:rPr>
              <a:t>Finalizem os cálculos para esse exercício!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91F4B8D-80DD-4EF2-A41F-F7C6D8D44919}" type="slidenum">
              <a:rPr lang="pt-BR" altLang="pt-BR" sz="1400"/>
              <a:pPr eaLnBrk="1" hangingPunct="1"/>
              <a:t>6</a:t>
            </a:fld>
            <a:endParaRPr lang="pt-BR" altLang="pt-BR" sz="1400"/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692150" y="1435329"/>
            <a:ext cx="776605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B3B3B3"/>
                </a:solidFill>
                <a:latin typeface="Century Gothic" panose="020B0502020202020204" pitchFamily="34" charset="0"/>
              </a:rPr>
              <a:t>Segurança de Acesso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Verificação por voz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Verificação por imagem (face, </a:t>
            </a:r>
            <a:r>
              <a:rPr lang="pt-BR" altLang="pt-BR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íris</a:t>
            </a: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Verificação por impressão digital</a:t>
            </a:r>
          </a:p>
          <a:p>
            <a:pPr eaLnBrk="1" hangingPunct="1">
              <a:spcBef>
                <a:spcPct val="50000"/>
              </a:spcBef>
            </a:pPr>
            <a:endParaRPr lang="pt-BR" altLang="pt-BR" dirty="0" smtClean="0">
              <a:solidFill>
                <a:srgbClr val="B3B3B3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pt-BR" altLang="pt-BR" dirty="0" smtClean="0">
                <a:solidFill>
                  <a:srgbClr val="B3B3B3"/>
                </a:solidFill>
                <a:latin typeface="Century Gothic" panose="020B0502020202020204" pitchFamily="34" charset="0"/>
              </a:rPr>
              <a:t>Mercado </a:t>
            </a:r>
            <a:r>
              <a:rPr lang="pt-BR" altLang="pt-BR" dirty="0">
                <a:solidFill>
                  <a:srgbClr val="B3B3B3"/>
                </a:solidFill>
                <a:latin typeface="Century Gothic" panose="020B0502020202020204" pitchFamily="34" charset="0"/>
              </a:rPr>
              <a:t>Financeiro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Previsão de Mercado Futuro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Análise de Risco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Previsão de Falências</a:t>
            </a:r>
          </a:p>
          <a:p>
            <a:pPr eaLnBrk="1" hangingPunct="1">
              <a:spcBef>
                <a:spcPct val="50000"/>
              </a:spcBef>
            </a:pPr>
            <a:endParaRPr lang="pt-BR" altLang="pt-BR" dirty="0">
              <a:latin typeface="Century Gothic" panose="020B0502020202020204" pitchFamily="34" charset="0"/>
            </a:endParaRPr>
          </a:p>
        </p:txBody>
      </p:sp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82" y="4954588"/>
            <a:ext cx="1484312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4622006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Resultado de imagem para reconhecimento de fa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6" y="47765"/>
            <a:ext cx="4043759" cy="20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49263" y="635000"/>
            <a:ext cx="1874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>
                <a:latin typeface="Century Gothic" panose="020B0502020202020204" pitchFamily="34" charset="0"/>
              </a:rPr>
              <a:t>Aplicações</a:t>
            </a:r>
          </a:p>
        </p:txBody>
      </p:sp>
      <p:pic>
        <p:nvPicPr>
          <p:cNvPr id="12" name="Picture 10" descr="Resultado de imagem para setas estilizad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60753">
            <a:off x="5003855" y="3719285"/>
            <a:ext cx="1537544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Resultado de imagem para setas estilizad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27009" flipV="1">
            <a:off x="4560616" y="1644551"/>
            <a:ext cx="1537544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EA4AC62-FD19-4DBD-B51A-E25F8B901182}" type="slidenum">
              <a:rPr lang="pt-BR" altLang="pt-BR" sz="1400"/>
              <a:pPr eaLnBrk="1" hangingPunct="1"/>
              <a:t>7</a:t>
            </a:fld>
            <a:endParaRPr lang="pt-BR" altLang="pt-BR" sz="1400"/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449263" y="1257955"/>
            <a:ext cx="7794625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B3B3B3"/>
                </a:solidFill>
                <a:latin typeface="Century Gothic" panose="020B0502020202020204" pitchFamily="34" charset="0"/>
              </a:rPr>
              <a:t>Automação Industrial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Reconhecimento de Objetos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Locomoção de robôs autônomos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Controle de Servo Mecanismos</a:t>
            </a:r>
          </a:p>
          <a:p>
            <a:pPr eaLnBrk="1" hangingPunct="1">
              <a:spcBef>
                <a:spcPct val="50000"/>
              </a:spcBef>
            </a:pPr>
            <a:endParaRPr lang="pt-BR" altLang="pt-BR" dirty="0" smtClean="0">
              <a:solidFill>
                <a:srgbClr val="B3B3B3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pt-BR" altLang="pt-BR" dirty="0" smtClean="0">
                <a:solidFill>
                  <a:srgbClr val="B3B3B3"/>
                </a:solidFill>
                <a:latin typeface="Century Gothic" panose="020B0502020202020204" pitchFamily="34" charset="0"/>
              </a:rPr>
              <a:t>Automação </a:t>
            </a:r>
            <a:r>
              <a:rPr lang="pt-BR" altLang="pt-BR" dirty="0">
                <a:solidFill>
                  <a:srgbClr val="B3B3B3"/>
                </a:solidFill>
                <a:latin typeface="Century Gothic" panose="020B0502020202020204" pitchFamily="34" charset="0"/>
              </a:rPr>
              <a:t>Comercial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Reconhecimento de Manuscritos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Reconhecimento Frases e Palavras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Mineração de Dados (</a:t>
            </a:r>
            <a:r>
              <a:rPr lang="pt-BR" altLang="pt-BR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DataMining</a:t>
            </a:r>
            <a:r>
              <a:rPr lang="pt-BR" altLang="pt-BR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endParaRPr lang="pt-BR" altLang="pt-BR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197" name="Picture 4"/>
          <p:cNvPicPr>
            <a:picLocks noChangeAspect="1" noChangeArrowheads="1"/>
          </p:cNvPicPr>
          <p:nvPr/>
        </p:nvPicPr>
        <p:blipFill>
          <a:blip r:embed="rId2">
            <a:lum bright="18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7" y="3548389"/>
            <a:ext cx="356711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49263" y="635000"/>
            <a:ext cx="1874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>
                <a:latin typeface="Century Gothic" panose="020B0502020202020204" pitchFamily="34" charset="0"/>
              </a:rPr>
              <a:t>Aplicações</a:t>
            </a:r>
          </a:p>
        </p:txBody>
      </p:sp>
      <p:pic>
        <p:nvPicPr>
          <p:cNvPr id="7" name="Picture 10" descr="Resultado de imagem para setas estiliza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27009" flipV="1">
            <a:off x="4420916" y="3714651"/>
            <a:ext cx="1537544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311" y="0"/>
            <a:ext cx="2913689" cy="213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ultado de imagem para setas estiliza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5308">
            <a:off x="4902630" y="1536458"/>
            <a:ext cx="1537544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9144000" cy="6848867"/>
          </a:xfrm>
          <a:prstGeom prst="rect">
            <a:avLst/>
          </a:prstGeom>
        </p:spPr>
      </p:pic>
      <p:sp>
        <p:nvSpPr>
          <p:cNvPr id="9218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0D423B-ECEC-4382-B165-EE6B9BA11F25}" type="slidenum">
              <a:rPr lang="pt-BR" altLang="pt-BR" sz="1400"/>
              <a:pPr eaLnBrk="1" hangingPunct="1"/>
              <a:t>8</a:t>
            </a:fld>
            <a:endParaRPr lang="pt-BR" altLang="pt-BR" sz="1400"/>
          </a:p>
        </p:txBody>
      </p:sp>
      <p:sp>
        <p:nvSpPr>
          <p:cNvPr id="9219" name="Rectangle 1026"/>
          <p:cNvSpPr>
            <a:spLocks noChangeArrowheads="1"/>
          </p:cNvSpPr>
          <p:nvPr/>
        </p:nvSpPr>
        <p:spPr bwMode="auto">
          <a:xfrm>
            <a:off x="174625" y="319088"/>
            <a:ext cx="8407400" cy="2386012"/>
          </a:xfrm>
          <a:prstGeom prst="rect">
            <a:avLst/>
          </a:prstGeom>
          <a:solidFill>
            <a:schemeClr val="bg1">
              <a:lumMod val="50000"/>
              <a:alpha val="78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indent="0" algn="just" eaLnBrk="1" hangingPunct="1">
              <a:lnSpc>
                <a:spcPct val="120000"/>
              </a:lnSpc>
              <a:spcBef>
                <a:spcPct val="20000"/>
              </a:spcBef>
            </a:pPr>
            <a:endParaRPr lang="pt-BR" altLang="pt-BR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pt-BR" alt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 </a:t>
            </a:r>
            <a:r>
              <a:rPr lang="pt-BR" alt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cérebro humano possui cerca de 10</a:t>
            </a:r>
            <a:r>
              <a:rPr lang="pt-BR" altLang="pt-BR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  <a:r>
              <a:rPr lang="pt-BR" alt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neurônios, e o número de conexões (sinapses) é de mais de 10</a:t>
            </a:r>
            <a:r>
              <a:rPr lang="pt-BR" altLang="pt-BR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14</a:t>
            </a:r>
            <a:r>
              <a:rPr lang="pt-BR" alt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possibilitando a formação de redes muito complexas</a:t>
            </a:r>
            <a:r>
              <a:rPr lang="en-US" alt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9F21BB-9D13-4FF5-ACAE-CC1A4374A5F0}" type="slidenum">
              <a:rPr lang="pt-BR" altLang="pt-BR" sz="1400"/>
              <a:pPr eaLnBrk="1" hangingPunct="1"/>
              <a:t>9</a:t>
            </a:fld>
            <a:endParaRPr lang="pt-BR" altLang="pt-BR" sz="1400"/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chemeClr val="tx2"/>
                </a:solidFill>
                <a:latin typeface="Century Gothic" panose="020B0502020202020204" pitchFamily="34" charset="0"/>
              </a:rPr>
              <a:t>Constituintes da célula neuronal</a:t>
            </a:r>
            <a:r>
              <a:rPr lang="pt-BR" altLang="pt-BR" sz="44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</a:t>
            </a:r>
            <a:endParaRPr lang="pt-BR" altLang="pt-BR" sz="4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5487"/>
            <a:ext cx="7620000" cy="3400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1836</Words>
  <Application>Microsoft Office PowerPoint</Application>
  <PresentationFormat>Apresentação na tela (4:3)</PresentationFormat>
  <Paragraphs>864</Paragraphs>
  <Slides>51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8" baseType="lpstr">
      <vt:lpstr>Times New Roman</vt:lpstr>
      <vt:lpstr>Arial</vt:lpstr>
      <vt:lpstr>Comic Sans MS</vt:lpstr>
      <vt:lpstr>Symbol</vt:lpstr>
      <vt:lpstr>Calibri</vt:lpstr>
      <vt:lpstr>Wingdings</vt:lpstr>
      <vt:lpstr>Estrutura padrão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Exercício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  <vt:lpstr>Resolvendo o exercício...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professor</dc:creator>
  <cp:lastModifiedBy>Professor</cp:lastModifiedBy>
  <cp:revision>53</cp:revision>
  <dcterms:created xsi:type="dcterms:W3CDTF">1601-01-01T00:00:00Z</dcterms:created>
  <dcterms:modified xsi:type="dcterms:W3CDTF">2018-04-18T01:21:02Z</dcterms:modified>
</cp:coreProperties>
</file>